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
      <p:font typeface="Alice" charset="1" panose="00000500000000000000"/>
      <p:regular r:id="rId28"/>
    </p:embeddedFont>
    <p:embeddedFont>
      <p:font typeface="Alice Bold" charset="1" panose="00000500000000000000"/>
      <p:regular r:id="rId29"/>
    </p:embeddedFont>
    <p:embeddedFont>
      <p:font typeface="Alice Italics" charset="1" panose="00000500000000000000"/>
      <p:regular r:id="rId30"/>
    </p:embeddedFont>
    <p:embeddedFont>
      <p:font typeface="Alice Bold Italics" charset="1" panose="000005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https://clarity.microsoft.com/projects/view/kzfg0anz27/heatmaps?hash=qrvlvy04" TargetMode="External" Type="http://schemas.openxmlformats.org/officeDocument/2006/relationships/hyperlink"/></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https://priyanshu-792.github.io/Portfolio-of-Priyanshu/" TargetMode="External" Type="http://schemas.openxmlformats.org/officeDocument/2006/relationships/hyperlink"/><Relationship Id="rId4" Target="https://clarity.microsoft.com/player/kzfg0anz27/ac5kxs/1u00dts/?ss=1707825802000&amp;sd=174" TargetMode="External" Type="http://schemas.openxmlformats.org/officeDocument/2006/relationships/hyperlink"/></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https://clarity.microsoft.com/projects/view/kzfg0anz27/heatmaps?hash=qrvlvy04" TargetMode="External" Type="http://schemas.openxmlformats.org/officeDocument/2006/relationships/hyperlink"/><Relationship Id="rId5" Target="https://clarity.microsoft.com/projects/view/kzfg0anz27/heatmaps?hash=4kx6h5fgu" TargetMode="External" Type="http://schemas.openxmlformats.org/officeDocument/2006/relationships/hyperlink"/><Relationship Id="rId6" Target="https://clarity.microsoft.com/projects/view/kzfg0anz27/heatmaps?hash=5eouvqfb3" TargetMode="External" Type="http://schemas.openxmlformats.org/officeDocument/2006/relationships/hyperlink"/><Relationship Id="rId7" Target="https://clarity.microsoft.com/projects/view/kzfg0anz27/heatmaps?hash=61egh353w" TargetMode="External" Type="http://schemas.openxmlformats.org/officeDocument/2006/relationships/hyperlink"/><Relationship Id="rId8" Target="https://clarity.microsoft.com/projects/view/kzfg0anz27/heatmaps?hash=rmtuzdht"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1321928"/>
            <a:ext cx="10202605" cy="8330540"/>
            <a:chOff x="0" y="0"/>
            <a:chExt cx="13603473" cy="11107386"/>
          </a:xfrm>
        </p:grpSpPr>
        <p:sp>
          <p:nvSpPr>
            <p:cNvPr name="TextBox 3" id="3"/>
            <p:cNvSpPr txBox="true"/>
            <p:nvPr/>
          </p:nvSpPr>
          <p:spPr>
            <a:xfrm rot="0">
              <a:off x="0" y="0"/>
              <a:ext cx="13603473" cy="48768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Microsoft Clarity</a:t>
              </a:r>
            </a:p>
          </p:txBody>
        </p:sp>
        <p:sp>
          <p:nvSpPr>
            <p:cNvPr name="TextBox 4" id="4"/>
            <p:cNvSpPr txBox="true"/>
            <p:nvPr/>
          </p:nvSpPr>
          <p:spPr>
            <a:xfrm rot="0">
              <a:off x="0" y="5196806"/>
              <a:ext cx="13603473" cy="5910580"/>
            </a:xfrm>
            <a:prstGeom prst="rect">
              <a:avLst/>
            </a:prstGeom>
          </p:spPr>
          <p:txBody>
            <a:bodyPr anchor="t" rtlCol="false" tIns="0" lIns="0" bIns="0" rIns="0">
              <a:spAutoFit/>
            </a:bodyPr>
            <a:lstStyle/>
            <a:p>
              <a:pPr>
                <a:lnSpc>
                  <a:spcPts val="5039"/>
                </a:lnSpc>
              </a:pPr>
              <a:r>
                <a:rPr lang="en-US" sz="3599">
                  <a:solidFill>
                    <a:srgbClr val="000000"/>
                  </a:solidFill>
                  <a:latin typeface="Fira Sans Light"/>
                </a:rPr>
                <a:t>Assignment: In this assignment, we'll be exploring how to leverage Microsoft Clarity, a powerful analytics tool, to analyze user interactions with our application. Specifically, we'll focus on determining which features are most frequently used by our users.</a:t>
              </a:r>
            </a:p>
            <a:p>
              <a:pPr>
                <a:lnSpc>
                  <a:spcPts val="5039"/>
                </a:lnSpc>
              </a:pP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064789"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3" id="13"/>
          <p:cNvGrpSpPr/>
          <p:nvPr/>
        </p:nvGrpSpPr>
        <p:grpSpPr>
          <a:xfrm rot="0">
            <a:off x="1028700" y="373605"/>
            <a:ext cx="4212844" cy="586200"/>
            <a:chOff x="0" y="0"/>
            <a:chExt cx="5617125" cy="781600"/>
          </a:xfrm>
        </p:grpSpPr>
        <p:sp>
          <p:nvSpPr>
            <p:cNvPr name="TextBox 14" id="14"/>
            <p:cNvSpPr txBox="true"/>
            <p:nvPr/>
          </p:nvSpPr>
          <p:spPr>
            <a:xfrm rot="0">
              <a:off x="1293956" y="104415"/>
              <a:ext cx="4323169" cy="525145"/>
            </a:xfrm>
            <a:prstGeom prst="rect">
              <a:avLst/>
            </a:prstGeom>
          </p:spPr>
          <p:txBody>
            <a:bodyPr anchor="t" rtlCol="false" tIns="0" lIns="0" bIns="0" rIns="0">
              <a:spAutoFit/>
            </a:bodyPr>
            <a:lstStyle/>
            <a:p>
              <a:pPr>
                <a:lnSpc>
                  <a:spcPts val="3359"/>
                </a:lnSpc>
                <a:spcBef>
                  <a:spcPct val="0"/>
                </a:spcBef>
              </a:pPr>
              <a:r>
                <a:rPr lang="en-US" sz="2400">
                  <a:solidFill>
                    <a:srgbClr val="000000"/>
                  </a:solidFill>
                  <a:latin typeface="Fira Sans Medium"/>
                </a:rPr>
                <a:t>Assignment of Project</a:t>
              </a:r>
            </a:p>
          </p:txBody>
        </p:sp>
        <p:sp>
          <p:nvSpPr>
            <p:cNvPr name="Freeform 15" id="15"/>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6734858" y="8109957"/>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6190064" y="-2898224"/>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781875" y="3443766"/>
            <a:ext cx="7279306" cy="3899054"/>
          </a:xfrm>
          <a:prstGeom prst="rect">
            <a:avLst/>
          </a:prstGeom>
        </p:spPr>
        <p:txBody>
          <a:bodyPr anchor="t" rtlCol="false" tIns="0" lIns="0" bIns="0" rIns="0">
            <a:spAutoFit/>
          </a:bodyPr>
          <a:lstStyle/>
          <a:p>
            <a:pPr marL="688693" indent="-344347" lvl="1">
              <a:lnSpc>
                <a:spcPts val="4465"/>
              </a:lnSpc>
              <a:buFont typeface="Arial"/>
              <a:buChar char="•"/>
            </a:pPr>
            <a:r>
              <a:rPr lang="en-US" sz="3189">
                <a:solidFill>
                  <a:srgbClr val="000000"/>
                </a:solidFill>
                <a:latin typeface="Fira Sans"/>
              </a:rPr>
              <a:t>The difference in the above and the bottom shows the user engagement by how much the users entered the website and out of which how much users had gone through the website completely till bottom by scrolling.</a:t>
            </a:r>
          </a:p>
        </p:txBody>
      </p:sp>
      <p:grpSp>
        <p:nvGrpSpPr>
          <p:cNvPr name="Group 7" id="7"/>
          <p:cNvGrpSpPr/>
          <p:nvPr/>
        </p:nvGrpSpPr>
        <p:grpSpPr>
          <a:xfrm rot="-10800000">
            <a:off x="-1900844" y="8909968"/>
            <a:ext cx="3801687" cy="3292279"/>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9" id="9"/>
          <p:cNvSpPr/>
          <p:nvPr/>
        </p:nvSpPr>
        <p:spPr>
          <a:xfrm flipH="false" flipV="false" rot="0">
            <a:off x="10284585" y="1671638"/>
            <a:ext cx="7714995" cy="3677606"/>
          </a:xfrm>
          <a:custGeom>
            <a:avLst/>
            <a:gdLst/>
            <a:ahLst/>
            <a:cxnLst/>
            <a:rect r="r" b="b" t="t" l="l"/>
            <a:pathLst>
              <a:path h="3677606" w="7714995">
                <a:moveTo>
                  <a:pt x="0" y="0"/>
                </a:moveTo>
                <a:lnTo>
                  <a:pt x="7714994" y="0"/>
                </a:lnTo>
                <a:lnTo>
                  <a:pt x="7714994" y="3677606"/>
                </a:lnTo>
                <a:lnTo>
                  <a:pt x="0" y="3677606"/>
                </a:lnTo>
                <a:lnTo>
                  <a:pt x="0" y="0"/>
                </a:lnTo>
                <a:close/>
              </a:path>
            </a:pathLst>
          </a:custGeom>
          <a:blipFill>
            <a:blip r:embed="rId2"/>
            <a:stretch>
              <a:fillRect l="0" t="-1548" r="0" b="-1548"/>
            </a:stretch>
          </a:blipFill>
        </p:spPr>
      </p:sp>
      <p:sp>
        <p:nvSpPr>
          <p:cNvPr name="Freeform 10" id="10"/>
          <p:cNvSpPr/>
          <p:nvPr/>
        </p:nvSpPr>
        <p:spPr>
          <a:xfrm flipH="false" flipV="false" rot="0">
            <a:off x="9962384" y="5996494"/>
            <a:ext cx="8359396" cy="4226926"/>
          </a:xfrm>
          <a:custGeom>
            <a:avLst/>
            <a:gdLst/>
            <a:ahLst/>
            <a:cxnLst/>
            <a:rect r="r" b="b" t="t" l="l"/>
            <a:pathLst>
              <a:path h="4226926" w="8359396">
                <a:moveTo>
                  <a:pt x="0" y="0"/>
                </a:moveTo>
                <a:lnTo>
                  <a:pt x="8359396" y="0"/>
                </a:lnTo>
                <a:lnTo>
                  <a:pt x="8359396" y="4226926"/>
                </a:lnTo>
                <a:lnTo>
                  <a:pt x="0" y="4226926"/>
                </a:lnTo>
                <a:lnTo>
                  <a:pt x="0" y="0"/>
                </a:lnTo>
                <a:close/>
              </a:path>
            </a:pathLst>
          </a:custGeom>
          <a:blipFill>
            <a:blip r:embed="rId3"/>
            <a:stretch>
              <a:fillRect l="0" t="0" r="0" b="0"/>
            </a:stretch>
          </a:blipFill>
        </p:spPr>
      </p:sp>
      <p:sp>
        <p:nvSpPr>
          <p:cNvPr name="TextBox 11" id="11"/>
          <p:cNvSpPr txBox="true"/>
          <p:nvPr/>
        </p:nvSpPr>
        <p:spPr>
          <a:xfrm rot="0">
            <a:off x="131738" y="385762"/>
            <a:ext cx="13030761" cy="1285875"/>
          </a:xfrm>
          <a:prstGeom prst="rect">
            <a:avLst/>
          </a:prstGeom>
        </p:spPr>
        <p:txBody>
          <a:bodyPr anchor="t" rtlCol="false" tIns="0" lIns="0" bIns="0" rIns="0">
            <a:spAutoFit/>
          </a:bodyPr>
          <a:lstStyle/>
          <a:p>
            <a:pPr marL="0" indent="0" lvl="0">
              <a:lnSpc>
                <a:spcPts val="10199"/>
              </a:lnSpc>
              <a:spcBef>
                <a:spcPct val="0"/>
              </a:spcBef>
            </a:pPr>
            <a:r>
              <a:rPr lang="en-US" sz="8499" spc="-84">
                <a:solidFill>
                  <a:srgbClr val="000000"/>
                </a:solidFill>
                <a:latin typeface="Fira Sans Medium"/>
              </a:rPr>
              <a:t>User Engagement Patterns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285301" y="193730"/>
            <a:ext cx="7909337" cy="3683138"/>
          </a:xfrm>
          <a:custGeom>
            <a:avLst/>
            <a:gdLst/>
            <a:ahLst/>
            <a:cxnLst/>
            <a:rect r="r" b="b" t="t" l="l"/>
            <a:pathLst>
              <a:path h="3683138" w="7909337">
                <a:moveTo>
                  <a:pt x="0" y="0"/>
                </a:moveTo>
                <a:lnTo>
                  <a:pt x="7909338" y="0"/>
                </a:lnTo>
                <a:lnTo>
                  <a:pt x="7909338" y="3683138"/>
                </a:lnTo>
                <a:lnTo>
                  <a:pt x="0" y="3683138"/>
                </a:lnTo>
                <a:lnTo>
                  <a:pt x="0" y="0"/>
                </a:lnTo>
                <a:close/>
              </a:path>
            </a:pathLst>
          </a:custGeom>
          <a:blipFill>
            <a:blip r:embed="rId2"/>
            <a:stretch>
              <a:fillRect l="0" t="0" r="0" b="0"/>
            </a:stretch>
          </a:blipFill>
        </p:spPr>
      </p:sp>
      <p:sp>
        <p:nvSpPr>
          <p:cNvPr name="Freeform 3" id="3"/>
          <p:cNvSpPr/>
          <p:nvPr/>
        </p:nvSpPr>
        <p:spPr>
          <a:xfrm flipH="false" flipV="false" rot="0">
            <a:off x="9472653" y="468494"/>
            <a:ext cx="7566883" cy="3503407"/>
          </a:xfrm>
          <a:custGeom>
            <a:avLst/>
            <a:gdLst/>
            <a:ahLst/>
            <a:cxnLst/>
            <a:rect r="r" b="b" t="t" l="l"/>
            <a:pathLst>
              <a:path h="3503407" w="7566883">
                <a:moveTo>
                  <a:pt x="0" y="0"/>
                </a:moveTo>
                <a:lnTo>
                  <a:pt x="7566883" y="0"/>
                </a:lnTo>
                <a:lnTo>
                  <a:pt x="7566883" y="3503407"/>
                </a:lnTo>
                <a:lnTo>
                  <a:pt x="0" y="3503407"/>
                </a:lnTo>
                <a:lnTo>
                  <a:pt x="0" y="0"/>
                </a:lnTo>
                <a:close/>
              </a:path>
            </a:pathLst>
          </a:custGeom>
          <a:blipFill>
            <a:blip r:embed="rId3"/>
            <a:stretch>
              <a:fillRect l="0" t="0" r="0" b="0"/>
            </a:stretch>
          </a:blipFill>
        </p:spPr>
      </p:sp>
      <p:sp>
        <p:nvSpPr>
          <p:cNvPr name="Freeform 4" id="4"/>
          <p:cNvSpPr/>
          <p:nvPr/>
        </p:nvSpPr>
        <p:spPr>
          <a:xfrm flipH="false" flipV="false" rot="0">
            <a:off x="9472653" y="5052316"/>
            <a:ext cx="7872487" cy="3497284"/>
          </a:xfrm>
          <a:custGeom>
            <a:avLst/>
            <a:gdLst/>
            <a:ahLst/>
            <a:cxnLst/>
            <a:rect r="r" b="b" t="t" l="l"/>
            <a:pathLst>
              <a:path h="3497284" w="7872487">
                <a:moveTo>
                  <a:pt x="0" y="0"/>
                </a:moveTo>
                <a:lnTo>
                  <a:pt x="7872487" y="0"/>
                </a:lnTo>
                <a:lnTo>
                  <a:pt x="7872487" y="3497284"/>
                </a:lnTo>
                <a:lnTo>
                  <a:pt x="0" y="3497284"/>
                </a:lnTo>
                <a:lnTo>
                  <a:pt x="0" y="0"/>
                </a:lnTo>
                <a:close/>
              </a:path>
            </a:pathLst>
          </a:custGeom>
          <a:blipFill>
            <a:blip r:embed="rId4"/>
            <a:stretch>
              <a:fillRect l="0" t="0" r="0" b="0"/>
            </a:stretch>
          </a:blipFill>
        </p:spPr>
      </p:sp>
      <p:sp>
        <p:nvSpPr>
          <p:cNvPr name="TextBox 5" id="5"/>
          <p:cNvSpPr txBox="true"/>
          <p:nvPr/>
        </p:nvSpPr>
        <p:spPr>
          <a:xfrm rot="0">
            <a:off x="558434" y="5067300"/>
            <a:ext cx="8585566" cy="2618155"/>
          </a:xfrm>
          <a:prstGeom prst="rect">
            <a:avLst/>
          </a:prstGeom>
        </p:spPr>
        <p:txBody>
          <a:bodyPr anchor="t" rtlCol="false" tIns="0" lIns="0" bIns="0" rIns="0">
            <a:spAutoFit/>
          </a:bodyPr>
          <a:lstStyle/>
          <a:p>
            <a:pPr>
              <a:lnSpc>
                <a:spcPts val="5267"/>
              </a:lnSpc>
            </a:pPr>
            <a:r>
              <a:rPr lang="en-US" sz="3762">
                <a:solidFill>
                  <a:srgbClr val="000000"/>
                </a:solidFill>
                <a:latin typeface="Fira Sans"/>
              </a:rPr>
              <a:t>All these percentage shows the user engagements in the entire websites either by their interest or through their clicks.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41260" y="-4892579"/>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5649526" y="-2895524"/>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289811" y="-66675"/>
            <a:ext cx="15055005" cy="19716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Recommendations for optimizing feature usage.</a:t>
            </a:r>
          </a:p>
        </p:txBody>
      </p:sp>
      <p:sp>
        <p:nvSpPr>
          <p:cNvPr name="TextBox 7" id="7"/>
          <p:cNvSpPr txBox="true"/>
          <p:nvPr/>
        </p:nvSpPr>
        <p:spPr>
          <a:xfrm rot="0">
            <a:off x="744758" y="1985064"/>
            <a:ext cx="16798485" cy="8747975"/>
          </a:xfrm>
          <a:prstGeom prst="rect">
            <a:avLst/>
          </a:prstGeom>
        </p:spPr>
        <p:txBody>
          <a:bodyPr anchor="t" rtlCol="false" tIns="0" lIns="0" bIns="0" rIns="0">
            <a:spAutoFit/>
          </a:bodyPr>
          <a:lstStyle/>
          <a:p>
            <a:pPr marL="764832" indent="-382416" lvl="1">
              <a:lnSpc>
                <a:spcPts val="4959"/>
              </a:lnSpc>
              <a:buFont typeface="Arial"/>
              <a:buChar char="•"/>
            </a:pPr>
            <a:r>
              <a:rPr lang="en-US" sz="3542">
                <a:solidFill>
                  <a:srgbClr val="000000"/>
                </a:solidFill>
                <a:latin typeface="Fira Sans"/>
              </a:rPr>
              <a:t>we can showcase the portfolio and encourage contact, the website could use a more prominent and engaging call to action at the bottom of the page, or move the contact form to a higher position.</a:t>
            </a:r>
          </a:p>
          <a:p>
            <a:pPr marL="764832" indent="-382416" lvl="1">
              <a:lnSpc>
                <a:spcPts val="4959"/>
              </a:lnSpc>
              <a:buFont typeface="Arial"/>
              <a:buChar char="•"/>
            </a:pPr>
            <a:r>
              <a:rPr lang="en-US" sz="3542">
                <a:solidFill>
                  <a:srgbClr val="000000"/>
                </a:solidFill>
                <a:latin typeface="Fira Sans"/>
              </a:rPr>
              <a:t>To optimize the user experience and navigation, the website could avoid using non-clickable elements that look like buttons or links, such as the </a:t>
            </a:r>
            <a:r>
              <a:rPr lang="en-US" sz="3542" u="sng">
                <a:solidFill>
                  <a:srgbClr val="000000"/>
                </a:solidFill>
                <a:latin typeface="Fira Sans"/>
                <a:ea typeface="Fira Sans"/>
                <a:hlinkClick r:id="rId2" tooltip="https://clarity.microsoft.com/projects/view/kzfg0anz27/heatmaps?hash=qrvlvy04"/>
              </a:rPr>
              <a:t>Made by Priyanshu Sharma 😊</a:t>
            </a:r>
            <a:r>
              <a:rPr lang="en-US" sz="3542">
                <a:solidFill>
                  <a:srgbClr val="000000"/>
                </a:solidFill>
                <a:latin typeface="Fira Sans"/>
              </a:rPr>
              <a:t> or by giving some information to it after clicking so that users can see it, text and the banner text.</a:t>
            </a:r>
          </a:p>
          <a:p>
            <a:pPr marL="764832" indent="-382416" lvl="1">
              <a:lnSpc>
                <a:spcPts val="4959"/>
              </a:lnSpc>
              <a:buFont typeface="Arial"/>
              <a:buChar char="•"/>
            </a:pPr>
            <a:r>
              <a:rPr lang="en-US" sz="3542">
                <a:solidFill>
                  <a:srgbClr val="000000"/>
                </a:solidFill>
                <a:latin typeface="Fira Sans"/>
              </a:rPr>
              <a:t>To improve the page design and layout, the website could use more whitespace, contrast, and hierarchy to highlight the most important information and elements, such as the portfolio projects and the contact details.</a:t>
            </a:r>
          </a:p>
          <a:p>
            <a:pPr marL="764832" indent="-382416" lvl="1">
              <a:lnSpc>
                <a:spcPts val="4959"/>
              </a:lnSpc>
              <a:buFont typeface="Arial"/>
              <a:buChar char="•"/>
            </a:pPr>
            <a:r>
              <a:rPr lang="en-US" sz="3542">
                <a:solidFill>
                  <a:srgbClr val="000000"/>
                </a:solidFill>
                <a:latin typeface="Fira Sans"/>
              </a:rPr>
              <a:t>We need to optimize the website in such way that their is the minimum percentage of rage clicks, dead clicks, excessive scrolling, and Quick backs.</a:t>
            </a:r>
          </a:p>
          <a:p>
            <a:pPr>
              <a:lnSpc>
                <a:spcPts val="4959"/>
              </a:lnSpc>
            </a:pP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2636359"/>
            <a:ext cx="15586922" cy="5423858"/>
          </a:xfrm>
          <a:prstGeom prst="rect">
            <a:avLst/>
          </a:prstGeom>
        </p:spPr>
        <p:txBody>
          <a:bodyPr anchor="t" rtlCol="false" tIns="0" lIns="0" bIns="0" rIns="0">
            <a:spAutoFit/>
          </a:bodyPr>
          <a:lstStyle/>
          <a:p>
            <a:pPr algn="ctr">
              <a:lnSpc>
                <a:spcPts val="2922"/>
              </a:lnSpc>
              <a:spcBef>
                <a:spcPct val="0"/>
              </a:spcBef>
            </a:pPr>
            <a:r>
              <a:rPr lang="en-US" sz="2087">
                <a:solidFill>
                  <a:srgbClr val="000000"/>
                </a:solidFill>
                <a:latin typeface="Fira Sans Bold"/>
              </a:rPr>
              <a:t>After analyzing data from Microsoft Clarity for a particular website, several changes can be considered to improve the website's performance. These changes may include:</a:t>
            </a:r>
          </a:p>
          <a:p>
            <a:pPr algn="ctr">
              <a:lnSpc>
                <a:spcPts val="2922"/>
              </a:lnSpc>
              <a:spcBef>
                <a:spcPct val="0"/>
              </a:spcBef>
            </a:pPr>
            <a:r>
              <a:rPr lang="en-US" sz="2087">
                <a:solidFill>
                  <a:srgbClr val="000000"/>
                </a:solidFill>
                <a:latin typeface="Fira Sans Bold"/>
              </a:rPr>
              <a:t>Optimizing Page Loading Speed: Identify and address any elements or scripts that are slowing down the website's loading speed. This can involve compressing images, minifying code, and optimizing server response times.</a:t>
            </a:r>
          </a:p>
          <a:p>
            <a:pPr algn="ctr">
              <a:lnSpc>
                <a:spcPts val="2922"/>
              </a:lnSpc>
              <a:spcBef>
                <a:spcPct val="0"/>
              </a:spcBef>
            </a:pPr>
            <a:r>
              <a:rPr lang="en-US" sz="2087">
                <a:solidFill>
                  <a:srgbClr val="000000"/>
                </a:solidFill>
                <a:latin typeface="Fira Sans Bold"/>
              </a:rPr>
              <a:t>Enhancing User Experience: Use the data to identify pages or elements that are leading to a high bounce rate or low engagement. Make changes to improve the user experience, such as redesigning layouts, simplifying navigation, or reworking call-to-action elements.</a:t>
            </a:r>
          </a:p>
          <a:p>
            <a:pPr algn="ctr">
              <a:lnSpc>
                <a:spcPts val="2922"/>
              </a:lnSpc>
              <a:spcBef>
                <a:spcPct val="0"/>
              </a:spcBef>
            </a:pPr>
            <a:r>
              <a:rPr lang="en-US" sz="2087">
                <a:solidFill>
                  <a:srgbClr val="000000"/>
                </a:solidFill>
                <a:latin typeface="Fira Sans Bold"/>
              </a:rPr>
              <a:t>Content Adjustments: Analyze the data to understand which content is resonating with users and which is not. Make adjustments to the content strategy based on these insights.</a:t>
            </a:r>
          </a:p>
          <a:p>
            <a:pPr algn="ctr">
              <a:lnSpc>
                <a:spcPts val="2922"/>
              </a:lnSpc>
              <a:spcBef>
                <a:spcPct val="0"/>
              </a:spcBef>
            </a:pPr>
            <a:r>
              <a:rPr lang="en-US" sz="2087">
                <a:solidFill>
                  <a:srgbClr val="000000"/>
                </a:solidFill>
                <a:latin typeface="Fira Sans Bold"/>
              </a:rPr>
              <a:t>SEO Optimization: Use the data to identify high-traffic pages and ensure they are optimized for relevant keywords. Additionally, address any technical SEO issues that the data may have uncovered.</a:t>
            </a:r>
          </a:p>
          <a:p>
            <a:pPr algn="ctr">
              <a:lnSpc>
                <a:spcPts val="2922"/>
              </a:lnSpc>
              <a:spcBef>
                <a:spcPct val="0"/>
              </a:spcBef>
            </a:pPr>
            <a:r>
              <a:rPr lang="en-US" sz="2087">
                <a:solidFill>
                  <a:srgbClr val="000000"/>
                </a:solidFill>
                <a:latin typeface="Fira Sans Bold"/>
              </a:rPr>
              <a:t>A/B Testing: Implement A/B tests for specific elements to see if changes result in improved performance. This could include testing different layouts, calls to action, or content variations.</a:t>
            </a:r>
          </a:p>
          <a:p>
            <a:pPr algn="ctr">
              <a:lnSpc>
                <a:spcPts val="2922"/>
              </a:lnSpc>
              <a:spcBef>
                <a:spcPct val="0"/>
              </a:spcBef>
            </a:pPr>
            <a:r>
              <a:rPr lang="en-US" sz="2087">
                <a:solidFill>
                  <a:srgbClr val="000000"/>
                </a:solidFill>
                <a:latin typeface="Fira Sans Bold"/>
              </a:rPr>
              <a:t>Mobile Optimization: Ensure that the website is optimized for mobile devices, as the data may reveal issues with the mobile user experience.</a:t>
            </a:r>
          </a:p>
        </p:txBody>
      </p:sp>
      <p:sp>
        <p:nvSpPr>
          <p:cNvPr name="TextBox 3" id="3"/>
          <p:cNvSpPr txBox="true"/>
          <p:nvPr/>
        </p:nvSpPr>
        <p:spPr>
          <a:xfrm rot="0">
            <a:off x="644905" y="249878"/>
            <a:ext cx="16998189" cy="19716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Necessary changes that can be done in websites after data analysis for microsoft clarity:</a:t>
            </a:r>
          </a:p>
        </p:txBody>
      </p:sp>
      <p:grpSp>
        <p:nvGrpSpPr>
          <p:cNvPr name="Group 4" id="4"/>
          <p:cNvGrpSpPr/>
          <p:nvPr/>
        </p:nvGrpSpPr>
        <p:grpSpPr>
          <a:xfrm rot="-10800000">
            <a:off x="-2943274" y="8285242"/>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10800000">
            <a:off x="17643095" y="-1506458"/>
            <a:ext cx="5276948" cy="4569862"/>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1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889847" y="323850"/>
            <a:ext cx="16998189" cy="9810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000000"/>
                </a:solidFill>
                <a:latin typeface="Fira Sans Medium"/>
              </a:rPr>
              <a:t>About A/B Testing:</a:t>
            </a:r>
          </a:p>
        </p:txBody>
      </p:sp>
      <p:sp>
        <p:nvSpPr>
          <p:cNvPr name="TextBox 3" id="3"/>
          <p:cNvSpPr txBox="true"/>
          <p:nvPr/>
        </p:nvSpPr>
        <p:spPr>
          <a:xfrm rot="0">
            <a:off x="744758" y="1675955"/>
            <a:ext cx="16798485" cy="6868415"/>
          </a:xfrm>
          <a:prstGeom prst="rect">
            <a:avLst/>
          </a:prstGeom>
        </p:spPr>
        <p:txBody>
          <a:bodyPr anchor="t" rtlCol="false" tIns="0" lIns="0" bIns="0" rIns="0">
            <a:spAutoFit/>
          </a:bodyPr>
          <a:lstStyle/>
          <a:p>
            <a:pPr>
              <a:lnSpc>
                <a:spcPts val="4959"/>
              </a:lnSpc>
            </a:pPr>
            <a:r>
              <a:rPr lang="en-US" sz="3542">
                <a:solidFill>
                  <a:srgbClr val="000000"/>
                </a:solidFill>
                <a:latin typeface="Fira Sans"/>
              </a:rPr>
              <a:t>In Microsoft Clarity, A/B testing involves comparing two versions of a webpage or app to see which one performs better. This is done by showing different variants to users at random and then analyzing the data to determine which version is more effective. Clarity provides features like Session Replay and "interesting sessions" to give detailed insights into user behavior, making it easier to understand how users interact with the site and make informed decisions for improvements. Additionally, upcoming features like "related sessions" and "heatmaps" will further enhance the platform's ability to provide valuable insights for informed decision-making. This integration with Microsoft Clarity offers session replays and heatmaps per A/B tests, Multivariate tests, Multipage (funnel) tests, and Personalizations.</a:t>
            </a:r>
          </a:p>
        </p:txBody>
      </p:sp>
      <p:grpSp>
        <p:nvGrpSpPr>
          <p:cNvPr name="Group 4" id="4"/>
          <p:cNvGrpSpPr/>
          <p:nvPr/>
        </p:nvGrpSpPr>
        <p:grpSpPr>
          <a:xfrm rot="-10800000">
            <a:off x="15649526" y="-3264937"/>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10800000">
            <a:off x="17259300" y="2701416"/>
            <a:ext cx="13031070" cy="11284968"/>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681164" y="5870521"/>
            <a:ext cx="9381478" cy="3988815"/>
          </a:xfrm>
          <a:custGeom>
            <a:avLst/>
            <a:gdLst/>
            <a:ahLst/>
            <a:cxnLst/>
            <a:rect r="r" b="b" t="t" l="l"/>
            <a:pathLst>
              <a:path h="3988815" w="9381478">
                <a:moveTo>
                  <a:pt x="0" y="0"/>
                </a:moveTo>
                <a:lnTo>
                  <a:pt x="9381477" y="0"/>
                </a:lnTo>
                <a:lnTo>
                  <a:pt x="9381477" y="3988816"/>
                </a:lnTo>
                <a:lnTo>
                  <a:pt x="0" y="3988816"/>
                </a:lnTo>
                <a:lnTo>
                  <a:pt x="0" y="0"/>
                </a:lnTo>
                <a:close/>
              </a:path>
            </a:pathLst>
          </a:custGeom>
          <a:blipFill>
            <a:blip r:embed="rId2"/>
            <a:stretch>
              <a:fillRect l="0" t="0" r="0" b="0"/>
            </a:stretch>
          </a:blipFill>
        </p:spPr>
      </p:sp>
      <p:sp>
        <p:nvSpPr>
          <p:cNvPr name="TextBox 3" id="3"/>
          <p:cNvSpPr txBox="true"/>
          <p:nvPr/>
        </p:nvSpPr>
        <p:spPr>
          <a:xfrm rot="0">
            <a:off x="681164" y="962025"/>
            <a:ext cx="5986364" cy="1007110"/>
          </a:xfrm>
          <a:prstGeom prst="rect">
            <a:avLst/>
          </a:prstGeom>
        </p:spPr>
        <p:txBody>
          <a:bodyPr anchor="t" rtlCol="false" tIns="0" lIns="0" bIns="0" rIns="0">
            <a:spAutoFit/>
          </a:bodyPr>
          <a:lstStyle/>
          <a:p>
            <a:pPr marL="0" indent="0" lvl="0">
              <a:lnSpc>
                <a:spcPts val="8060"/>
              </a:lnSpc>
              <a:spcBef>
                <a:spcPct val="0"/>
              </a:spcBef>
            </a:pPr>
            <a:r>
              <a:rPr lang="en-US" sz="6200" spc="-62">
                <a:solidFill>
                  <a:srgbClr val="000000"/>
                </a:solidFill>
                <a:latin typeface="Fira Sans Medium"/>
              </a:rPr>
              <a:t>Website used :</a:t>
            </a:r>
          </a:p>
        </p:txBody>
      </p:sp>
      <p:sp>
        <p:nvSpPr>
          <p:cNvPr name="TextBox 4" id="4"/>
          <p:cNvSpPr txBox="true"/>
          <p:nvPr/>
        </p:nvSpPr>
        <p:spPr>
          <a:xfrm rot="0">
            <a:off x="681164" y="2114515"/>
            <a:ext cx="11972727" cy="698500"/>
          </a:xfrm>
          <a:prstGeom prst="rect">
            <a:avLst/>
          </a:prstGeom>
        </p:spPr>
        <p:txBody>
          <a:bodyPr anchor="t" rtlCol="false" tIns="0" lIns="0" bIns="0" rIns="0">
            <a:spAutoFit/>
          </a:bodyPr>
          <a:lstStyle/>
          <a:p>
            <a:pPr>
              <a:lnSpc>
                <a:spcPts val="5600"/>
              </a:lnSpc>
            </a:pPr>
            <a:r>
              <a:rPr lang="en-US" sz="4000" u="sng">
                <a:solidFill>
                  <a:srgbClr val="000000"/>
                </a:solidFill>
                <a:latin typeface="Arimo"/>
                <a:hlinkClick r:id="rId3" tooltip="https://priyanshu-792.github.io/Portfolio-of-Priyanshu/"/>
              </a:rPr>
              <a:t>https://priyanshu-792.github.io/Portfolio-of-Priyanshu/</a:t>
            </a:r>
          </a:p>
        </p:txBody>
      </p:sp>
      <p:sp>
        <p:nvSpPr>
          <p:cNvPr name="TextBox 5" id="5"/>
          <p:cNvSpPr txBox="true"/>
          <p:nvPr/>
        </p:nvSpPr>
        <p:spPr>
          <a:xfrm rot="0">
            <a:off x="681164" y="3470240"/>
            <a:ext cx="8843864" cy="2026285"/>
          </a:xfrm>
          <a:prstGeom prst="rect">
            <a:avLst/>
          </a:prstGeom>
        </p:spPr>
        <p:txBody>
          <a:bodyPr anchor="t" rtlCol="false" tIns="0" lIns="0" bIns="0" rIns="0">
            <a:spAutoFit/>
          </a:bodyPr>
          <a:lstStyle/>
          <a:p>
            <a:pPr marL="0" indent="0" lvl="0">
              <a:lnSpc>
                <a:spcPts val="8060"/>
              </a:lnSpc>
              <a:spcBef>
                <a:spcPct val="0"/>
              </a:spcBef>
            </a:pPr>
            <a:r>
              <a:rPr lang="en-US" sz="6200" spc="-62">
                <a:solidFill>
                  <a:srgbClr val="000000"/>
                </a:solidFill>
                <a:latin typeface="Fira Sans Medium"/>
              </a:rPr>
              <a:t>Microsoft clarity Session Recording link: </a:t>
            </a:r>
          </a:p>
        </p:txBody>
      </p:sp>
      <p:sp>
        <p:nvSpPr>
          <p:cNvPr name="TextBox 6" id="6"/>
          <p:cNvSpPr txBox="true"/>
          <p:nvPr/>
        </p:nvSpPr>
        <p:spPr>
          <a:xfrm rot="0">
            <a:off x="7120064" y="4445000"/>
            <a:ext cx="6974086" cy="698500"/>
          </a:xfrm>
          <a:prstGeom prst="rect">
            <a:avLst/>
          </a:prstGeom>
        </p:spPr>
        <p:txBody>
          <a:bodyPr anchor="t" rtlCol="false" tIns="0" lIns="0" bIns="0" rIns="0">
            <a:spAutoFit/>
          </a:bodyPr>
          <a:lstStyle/>
          <a:p>
            <a:pPr>
              <a:lnSpc>
                <a:spcPts val="5600"/>
              </a:lnSpc>
            </a:pPr>
            <a:r>
              <a:rPr lang="en-US" sz="4000" u="sng">
                <a:solidFill>
                  <a:srgbClr val="000000"/>
                </a:solidFill>
                <a:latin typeface="Arimo"/>
                <a:hlinkClick r:id="rId4" tooltip="https://clarity.microsoft.com/player/kzfg0anz27/ac5kxs/1u00dts/?ss=1707825802000&amp;sd=174"/>
              </a:rPr>
              <a:t>Click Here to see the recording</a:t>
            </a:r>
          </a:p>
        </p:txBody>
      </p:sp>
      <p:sp>
        <p:nvSpPr>
          <p:cNvPr name="TextBox 7" id="7"/>
          <p:cNvSpPr txBox="true"/>
          <p:nvPr/>
        </p:nvSpPr>
        <p:spPr>
          <a:xfrm rot="0">
            <a:off x="10607107" y="5841946"/>
            <a:ext cx="7983749" cy="821942"/>
          </a:xfrm>
          <a:prstGeom prst="rect">
            <a:avLst/>
          </a:prstGeom>
        </p:spPr>
        <p:txBody>
          <a:bodyPr anchor="t" rtlCol="false" tIns="0" lIns="0" bIns="0" rIns="0">
            <a:spAutoFit/>
          </a:bodyPr>
          <a:lstStyle/>
          <a:p>
            <a:pPr marL="0" indent="0" lvl="0">
              <a:lnSpc>
                <a:spcPts val="3286"/>
              </a:lnSpc>
              <a:spcBef>
                <a:spcPct val="0"/>
              </a:spcBef>
            </a:pPr>
            <a:r>
              <a:rPr lang="en-US" sz="2527" spc="-25">
                <a:solidFill>
                  <a:srgbClr val="000000"/>
                </a:solidFill>
                <a:latin typeface="Fira Sans"/>
              </a:rPr>
              <a:t>This video link can be used effectiently for data collection</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27743" y="7095487"/>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Contents</a:t>
            </a:r>
          </a:p>
        </p:txBody>
      </p:sp>
      <p:sp>
        <p:nvSpPr>
          <p:cNvPr name="TextBox 7" id="7"/>
          <p:cNvSpPr txBox="true"/>
          <p:nvPr/>
        </p:nvSpPr>
        <p:spPr>
          <a:xfrm rot="0">
            <a:off x="10100540" y="510587"/>
            <a:ext cx="6525936" cy="622936"/>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Introduction</a:t>
            </a:r>
          </a:p>
        </p:txBody>
      </p:sp>
      <p:sp>
        <p:nvSpPr>
          <p:cNvPr name="TextBox 8" id="8"/>
          <p:cNvSpPr txBox="true"/>
          <p:nvPr/>
        </p:nvSpPr>
        <p:spPr>
          <a:xfrm rot="0">
            <a:off x="10100540" y="1390038"/>
            <a:ext cx="6525936" cy="622936"/>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Setup and configuration</a:t>
            </a:r>
          </a:p>
        </p:txBody>
      </p:sp>
      <p:sp>
        <p:nvSpPr>
          <p:cNvPr name="TextBox 9" id="9"/>
          <p:cNvSpPr txBox="true"/>
          <p:nvPr/>
        </p:nvSpPr>
        <p:spPr>
          <a:xfrm rot="0">
            <a:off x="10100540" y="4474845"/>
            <a:ext cx="6109328" cy="1261111"/>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Some of the Terms in Microsoft clarity</a:t>
            </a:r>
          </a:p>
        </p:txBody>
      </p:sp>
      <p:sp>
        <p:nvSpPr>
          <p:cNvPr name="TextBox 10" id="10"/>
          <p:cNvSpPr txBox="true"/>
          <p:nvPr/>
        </p:nvSpPr>
        <p:spPr>
          <a:xfrm rot="0">
            <a:off x="10100540" y="2165373"/>
            <a:ext cx="6525936" cy="1261111"/>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Identifying Key Features of Application’s interface</a:t>
            </a:r>
          </a:p>
        </p:txBody>
      </p:sp>
      <p:sp>
        <p:nvSpPr>
          <p:cNvPr name="TextBox 11" id="11"/>
          <p:cNvSpPr txBox="true"/>
          <p:nvPr/>
        </p:nvSpPr>
        <p:spPr>
          <a:xfrm rot="0">
            <a:off x="10100540" y="3578884"/>
            <a:ext cx="6846403" cy="622936"/>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Data Analysis</a:t>
            </a:r>
          </a:p>
        </p:txBody>
      </p:sp>
      <p:sp>
        <p:nvSpPr>
          <p:cNvPr name="TextBox 12" id="12"/>
          <p:cNvSpPr txBox="true"/>
          <p:nvPr/>
        </p:nvSpPr>
        <p:spPr>
          <a:xfrm rot="0">
            <a:off x="10100540" y="6050280"/>
            <a:ext cx="7158760" cy="1261111"/>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Insights on the most frequently used features</a:t>
            </a:r>
          </a:p>
        </p:txBody>
      </p:sp>
      <p:sp>
        <p:nvSpPr>
          <p:cNvPr name="TextBox 13" id="13"/>
          <p:cNvSpPr txBox="true"/>
          <p:nvPr/>
        </p:nvSpPr>
        <p:spPr>
          <a:xfrm rot="0">
            <a:off x="10100540" y="7639050"/>
            <a:ext cx="7158760" cy="622936"/>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User Engagement Pattern</a:t>
            </a:r>
          </a:p>
        </p:txBody>
      </p:sp>
      <p:sp>
        <p:nvSpPr>
          <p:cNvPr name="TextBox 14" id="14"/>
          <p:cNvSpPr txBox="true"/>
          <p:nvPr/>
        </p:nvSpPr>
        <p:spPr>
          <a:xfrm rot="0">
            <a:off x="10100540" y="8418093"/>
            <a:ext cx="7767647" cy="1261111"/>
          </a:xfrm>
          <a:prstGeom prst="rect">
            <a:avLst/>
          </a:prstGeom>
        </p:spPr>
        <p:txBody>
          <a:bodyPr anchor="t" rtlCol="false" tIns="0" lIns="0" bIns="0" rIns="0">
            <a:spAutoFit/>
          </a:bodyPr>
          <a:lstStyle/>
          <a:p>
            <a:pPr algn="just" marL="777235" indent="-388618" lvl="1">
              <a:lnSpc>
                <a:spcPts val="5039"/>
              </a:lnSpc>
              <a:buFont typeface="Arial"/>
              <a:buChar char="•"/>
            </a:pPr>
            <a:r>
              <a:rPr lang="en-US" sz="3599">
                <a:solidFill>
                  <a:srgbClr val="000000"/>
                </a:solidFill>
                <a:latin typeface="Fira Sans Bold"/>
              </a:rPr>
              <a:t>Recommendation for optimizing feature usage.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034599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3794" t="0" r="-15936" b="0"/>
              </a:stretch>
            </a:blipFill>
          </p:spPr>
        </p:sp>
      </p:grpSp>
      <p:grpSp>
        <p:nvGrpSpPr>
          <p:cNvPr name="Group 8" id="8"/>
          <p:cNvGrpSpPr/>
          <p:nvPr/>
        </p:nvGrpSpPr>
        <p:grpSpPr>
          <a:xfrm rot="0">
            <a:off x="980662" y="2558930"/>
            <a:ext cx="9141058" cy="5850129"/>
            <a:chOff x="0" y="0"/>
            <a:chExt cx="12188077" cy="7800173"/>
          </a:xfrm>
        </p:grpSpPr>
        <p:sp>
          <p:nvSpPr>
            <p:cNvPr name="TextBox 9" id="9"/>
            <p:cNvSpPr txBox="true"/>
            <p:nvPr/>
          </p:nvSpPr>
          <p:spPr>
            <a:xfrm rot="0">
              <a:off x="0" y="0"/>
              <a:ext cx="12188077" cy="3678193"/>
            </a:xfrm>
            <a:prstGeom prst="rect">
              <a:avLst/>
            </a:prstGeom>
          </p:spPr>
          <p:txBody>
            <a:bodyPr anchor="t" rtlCol="false" tIns="0" lIns="0" bIns="0" rIns="0">
              <a:spAutoFit/>
            </a:bodyPr>
            <a:lstStyle/>
            <a:p>
              <a:pPr>
                <a:lnSpc>
                  <a:spcPts val="10941"/>
                </a:lnSpc>
                <a:spcBef>
                  <a:spcPct val="0"/>
                </a:spcBef>
              </a:pPr>
              <a:r>
                <a:rPr lang="en-US" sz="9117" spc="-91">
                  <a:solidFill>
                    <a:srgbClr val="000000"/>
                  </a:solidFill>
                  <a:latin typeface="Fira Sans Medium"/>
                </a:rPr>
                <a:t>Introduction to</a:t>
              </a:r>
            </a:p>
            <a:p>
              <a:pPr>
                <a:lnSpc>
                  <a:spcPts val="10941"/>
                </a:lnSpc>
                <a:spcBef>
                  <a:spcPct val="0"/>
                </a:spcBef>
              </a:pPr>
              <a:r>
                <a:rPr lang="en-US" sz="9117" spc="-91">
                  <a:solidFill>
                    <a:srgbClr val="000000"/>
                  </a:solidFill>
                  <a:latin typeface="Fira Sans Medium"/>
                </a:rPr>
                <a:t>Microsoft Clarity</a:t>
              </a:r>
            </a:p>
          </p:txBody>
        </p:sp>
        <p:sp>
          <p:nvSpPr>
            <p:cNvPr name="TextBox 10" id="10"/>
            <p:cNvSpPr txBox="true"/>
            <p:nvPr/>
          </p:nvSpPr>
          <p:spPr>
            <a:xfrm rot="0">
              <a:off x="0" y="3914069"/>
              <a:ext cx="10918973" cy="3886103"/>
            </a:xfrm>
            <a:prstGeom prst="rect">
              <a:avLst/>
            </a:prstGeom>
          </p:spPr>
          <p:txBody>
            <a:bodyPr anchor="t" rtlCol="false" tIns="0" lIns="0" bIns="0" rIns="0">
              <a:spAutoFit/>
            </a:bodyPr>
            <a:lstStyle/>
            <a:p>
              <a:pPr algn="l">
                <a:lnSpc>
                  <a:spcPts val="3904"/>
                </a:lnSpc>
              </a:pPr>
              <a:r>
                <a:rPr lang="en-US" sz="2788">
                  <a:solidFill>
                    <a:srgbClr val="000000"/>
                  </a:solidFill>
                  <a:latin typeface="Fira Sans"/>
                </a:rPr>
                <a:t>It is a powerful analytics tool that provides insights into user behavior on websites or applications. It offers features like heatmaps, session recordings, and click tracking to help businesses understand how users interact with their digital platforms.</a:t>
              </a:r>
            </a:p>
          </p:txBody>
        </p:sp>
      </p:grpSp>
      <p:grpSp>
        <p:nvGrpSpPr>
          <p:cNvPr name="Group 11" id="11"/>
          <p:cNvGrpSpPr/>
          <p:nvPr/>
        </p:nvGrpSpPr>
        <p:grpSpPr>
          <a:xfrm rot="0">
            <a:off x="1028700" y="1028700"/>
            <a:ext cx="4212844" cy="586200"/>
            <a:chOff x="0" y="0"/>
            <a:chExt cx="5617125" cy="781600"/>
          </a:xfrm>
        </p:grpSpPr>
        <p:sp>
          <p:nvSpPr>
            <p:cNvPr name="TextBox 12" id="12"/>
            <p:cNvSpPr txBox="true"/>
            <p:nvPr/>
          </p:nvSpPr>
          <p:spPr>
            <a:xfrm rot="0">
              <a:off x="1293956" y="93408"/>
              <a:ext cx="4323169" cy="547158"/>
            </a:xfrm>
            <a:prstGeom prst="rect">
              <a:avLst/>
            </a:prstGeom>
          </p:spPr>
          <p:txBody>
            <a:bodyPr anchor="t" rtlCol="false" tIns="0" lIns="0" bIns="0" rIns="0">
              <a:spAutoFit/>
            </a:bodyPr>
            <a:lstStyle/>
            <a:p>
              <a:pPr>
                <a:lnSpc>
                  <a:spcPts val="3499"/>
                </a:lnSpc>
                <a:spcBef>
                  <a:spcPct val="0"/>
                </a:spcBef>
              </a:pPr>
              <a:r>
                <a:rPr lang="en-US" sz="2499">
                  <a:solidFill>
                    <a:srgbClr val="000000"/>
                  </a:solidFill>
                  <a:latin typeface="Fira Sans Medium"/>
                </a:rPr>
                <a:t>Promact</a:t>
              </a:r>
            </a:p>
          </p:txBody>
        </p:sp>
        <p:sp>
          <p:nvSpPr>
            <p:cNvPr name="Freeform 13" id="13"/>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a:off x="1096103" y="9876713"/>
            <a:ext cx="17019428" cy="0"/>
          </a:xfrm>
          <a:prstGeom prst="line">
            <a:avLst/>
          </a:prstGeom>
          <a:ln cap="rnd" w="19050">
            <a:solidFill>
              <a:srgbClr val="004651"/>
            </a:solidFill>
            <a:prstDash val="solid"/>
            <a:headEnd type="none" len="sm" w="sm"/>
            <a:tailEnd type="none" len="sm" w="sm"/>
          </a:ln>
        </p:spPr>
      </p:sp>
      <p:grpSp>
        <p:nvGrpSpPr>
          <p:cNvPr name="Group 3" id="3"/>
          <p:cNvGrpSpPr/>
          <p:nvPr/>
        </p:nvGrpSpPr>
        <p:grpSpPr>
          <a:xfrm rot="0">
            <a:off x="1028700" y="8929042"/>
            <a:ext cx="380203" cy="329258"/>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5317258" y="8929042"/>
            <a:ext cx="380203" cy="329258"/>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9602712" y="8929042"/>
            <a:ext cx="380203" cy="329258"/>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9" id="9"/>
          <p:cNvGrpSpPr/>
          <p:nvPr/>
        </p:nvGrpSpPr>
        <p:grpSpPr>
          <a:xfrm rot="0">
            <a:off x="13888165" y="8764413"/>
            <a:ext cx="380203" cy="329258"/>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1" id="11"/>
          <p:cNvGrpSpPr/>
          <p:nvPr/>
        </p:nvGrpSpPr>
        <p:grpSpPr>
          <a:xfrm rot="0">
            <a:off x="16187243" y="9093671"/>
            <a:ext cx="4201515" cy="3638531"/>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3" id="13"/>
          <p:cNvGrpSpPr/>
          <p:nvPr/>
        </p:nvGrpSpPr>
        <p:grpSpPr>
          <a:xfrm rot="0">
            <a:off x="15333935" y="-1407603"/>
            <a:ext cx="2481390" cy="2148895"/>
            <a:chOff x="0" y="0"/>
            <a:chExt cx="3619627" cy="3134614"/>
          </a:xfrm>
        </p:grpSpPr>
        <p:sp>
          <p:nvSpPr>
            <p:cNvPr name="Freeform 14" id="1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Freeform 15" id="15"/>
          <p:cNvSpPr/>
          <p:nvPr/>
        </p:nvSpPr>
        <p:spPr>
          <a:xfrm flipH="false" flipV="false" rot="0">
            <a:off x="9602712" y="44580"/>
            <a:ext cx="8330323" cy="4382190"/>
          </a:xfrm>
          <a:custGeom>
            <a:avLst/>
            <a:gdLst/>
            <a:ahLst/>
            <a:cxnLst/>
            <a:rect r="r" b="b" t="t" l="l"/>
            <a:pathLst>
              <a:path h="4382190" w="8330323">
                <a:moveTo>
                  <a:pt x="0" y="0"/>
                </a:moveTo>
                <a:lnTo>
                  <a:pt x="8330323" y="0"/>
                </a:lnTo>
                <a:lnTo>
                  <a:pt x="8330323" y="4382190"/>
                </a:lnTo>
                <a:lnTo>
                  <a:pt x="0" y="4382190"/>
                </a:lnTo>
                <a:lnTo>
                  <a:pt x="0" y="0"/>
                </a:lnTo>
                <a:close/>
              </a:path>
            </a:pathLst>
          </a:custGeom>
          <a:blipFill>
            <a:blip r:embed="rId2"/>
            <a:stretch>
              <a:fillRect l="0" t="0" r="0" b="0"/>
            </a:stretch>
          </a:blipFill>
        </p:spPr>
      </p:sp>
      <p:grpSp>
        <p:nvGrpSpPr>
          <p:cNvPr name="Group 16" id="16"/>
          <p:cNvGrpSpPr/>
          <p:nvPr/>
        </p:nvGrpSpPr>
        <p:grpSpPr>
          <a:xfrm rot="0">
            <a:off x="287964" y="4724749"/>
            <a:ext cx="4021246" cy="3806355"/>
            <a:chOff x="0" y="0"/>
            <a:chExt cx="5361662" cy="5075140"/>
          </a:xfrm>
        </p:grpSpPr>
        <p:sp>
          <p:nvSpPr>
            <p:cNvPr name="TextBox 17" id="17"/>
            <p:cNvSpPr txBox="true"/>
            <p:nvPr/>
          </p:nvSpPr>
          <p:spPr>
            <a:xfrm rot="0">
              <a:off x="0" y="-9525"/>
              <a:ext cx="5361662" cy="1558183"/>
            </a:xfrm>
            <a:prstGeom prst="rect">
              <a:avLst/>
            </a:prstGeom>
          </p:spPr>
          <p:txBody>
            <a:bodyPr anchor="t" rtlCol="false" tIns="0" lIns="0" bIns="0" rIns="0">
              <a:spAutoFit/>
            </a:bodyPr>
            <a:lstStyle/>
            <a:p>
              <a:pPr marL="0" indent="0" lvl="0">
                <a:lnSpc>
                  <a:spcPts val="4620"/>
                </a:lnSpc>
                <a:spcBef>
                  <a:spcPct val="0"/>
                </a:spcBef>
              </a:pPr>
              <a:r>
                <a:rPr lang="en-US" sz="3850">
                  <a:solidFill>
                    <a:srgbClr val="00A181"/>
                  </a:solidFill>
                  <a:latin typeface="Fira Sans Medium"/>
                </a:rPr>
                <a:t>Sign Up and Create Account:</a:t>
              </a:r>
            </a:p>
          </p:txBody>
        </p:sp>
        <p:sp>
          <p:nvSpPr>
            <p:cNvPr name="TextBox 18" id="18"/>
            <p:cNvSpPr txBox="true"/>
            <p:nvPr/>
          </p:nvSpPr>
          <p:spPr>
            <a:xfrm rot="0">
              <a:off x="0" y="1926837"/>
              <a:ext cx="5361662" cy="3148303"/>
            </a:xfrm>
            <a:prstGeom prst="rect">
              <a:avLst/>
            </a:prstGeom>
          </p:spPr>
          <p:txBody>
            <a:bodyPr anchor="t" rtlCol="false" tIns="0" lIns="0" bIns="0" rIns="0">
              <a:spAutoFit/>
            </a:bodyPr>
            <a:lstStyle/>
            <a:p>
              <a:pPr marL="0" indent="0" lvl="0">
                <a:lnSpc>
                  <a:spcPts val="3148"/>
                </a:lnSpc>
                <a:spcBef>
                  <a:spcPct val="0"/>
                </a:spcBef>
              </a:pPr>
              <a:r>
                <a:rPr lang="en-US" sz="2249">
                  <a:solidFill>
                    <a:srgbClr val="000000"/>
                  </a:solidFill>
                  <a:latin typeface="Fira Sans Light"/>
                </a:rPr>
                <a:t>Visit the Microsoft Clarity website and sign up for an account using our credentials. Once signed up, create a new project for the website or application we want to track.</a:t>
              </a:r>
            </a:p>
          </p:txBody>
        </p:sp>
      </p:grpSp>
      <p:grpSp>
        <p:nvGrpSpPr>
          <p:cNvPr name="Group 19" id="19"/>
          <p:cNvGrpSpPr/>
          <p:nvPr/>
        </p:nvGrpSpPr>
        <p:grpSpPr>
          <a:xfrm rot="0">
            <a:off x="4804511" y="4664895"/>
            <a:ext cx="3364925" cy="3866209"/>
            <a:chOff x="0" y="0"/>
            <a:chExt cx="4486566" cy="5154945"/>
          </a:xfrm>
        </p:grpSpPr>
        <p:sp>
          <p:nvSpPr>
            <p:cNvPr name="TextBox 20" id="20"/>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Install Clarity Code:</a:t>
              </a:r>
            </a:p>
          </p:txBody>
        </p:sp>
        <p:sp>
          <p:nvSpPr>
            <p:cNvPr name="TextBox 21" id="21"/>
            <p:cNvSpPr txBox="true"/>
            <p:nvPr/>
          </p:nvSpPr>
          <p:spPr>
            <a:xfrm rot="0">
              <a:off x="0" y="1808071"/>
              <a:ext cx="4486566" cy="3346873"/>
            </a:xfrm>
            <a:prstGeom prst="rect">
              <a:avLst/>
            </a:prstGeom>
          </p:spPr>
          <p:txBody>
            <a:bodyPr anchor="t" rtlCol="false" tIns="0" lIns="0" bIns="0" rIns="0">
              <a:spAutoFit/>
            </a:bodyPr>
            <a:lstStyle/>
            <a:p>
              <a:pPr marL="0" indent="0" lvl="0">
                <a:lnSpc>
                  <a:spcPts val="2869"/>
                </a:lnSpc>
                <a:spcBef>
                  <a:spcPct val="0"/>
                </a:spcBef>
              </a:pPr>
              <a:r>
                <a:rPr lang="en-US" sz="2049">
                  <a:solidFill>
                    <a:srgbClr val="000000"/>
                  </a:solidFill>
                  <a:latin typeface="Fira Sans Light"/>
                </a:rPr>
                <a:t>In the Clarity dashboard, find your project's unique tracking code as script.. Copy this code and paste it into the HTML of every page we want to track, just before the closing &lt;/head&gt; tag.</a:t>
              </a:r>
            </a:p>
          </p:txBody>
        </p:sp>
      </p:grpSp>
      <p:grpSp>
        <p:nvGrpSpPr>
          <p:cNvPr name="Group 22" id="22"/>
          <p:cNvGrpSpPr/>
          <p:nvPr/>
        </p:nvGrpSpPr>
        <p:grpSpPr>
          <a:xfrm rot="0">
            <a:off x="13249413" y="4694822"/>
            <a:ext cx="4169045" cy="3866209"/>
            <a:chOff x="0" y="0"/>
            <a:chExt cx="5558727" cy="5154945"/>
          </a:xfrm>
        </p:grpSpPr>
        <p:sp>
          <p:nvSpPr>
            <p:cNvPr name="TextBox 23" id="23"/>
            <p:cNvSpPr txBox="true"/>
            <p:nvPr/>
          </p:nvSpPr>
          <p:spPr>
            <a:xfrm rot="0">
              <a:off x="0" y="0"/>
              <a:ext cx="5558727" cy="1597341"/>
            </a:xfrm>
            <a:prstGeom prst="rect">
              <a:avLst/>
            </a:prstGeom>
          </p:spPr>
          <p:txBody>
            <a:bodyPr anchor="t" rtlCol="false" tIns="0" lIns="0" bIns="0" rIns="0">
              <a:spAutoFit/>
            </a:bodyPr>
            <a:lstStyle/>
            <a:p>
              <a:pPr marL="0" indent="0" lvl="0">
                <a:lnSpc>
                  <a:spcPts val="4766"/>
                </a:lnSpc>
                <a:spcBef>
                  <a:spcPct val="0"/>
                </a:spcBef>
              </a:pPr>
              <a:r>
                <a:rPr lang="en-US" sz="3971">
                  <a:solidFill>
                    <a:srgbClr val="00A181"/>
                  </a:solidFill>
                  <a:latin typeface="Fira Sans Medium"/>
                </a:rPr>
                <a:t>Verify Installation and Testing: </a:t>
              </a:r>
            </a:p>
          </p:txBody>
        </p:sp>
        <p:sp>
          <p:nvSpPr>
            <p:cNvPr name="TextBox 24" id="24"/>
            <p:cNvSpPr txBox="true"/>
            <p:nvPr/>
          </p:nvSpPr>
          <p:spPr>
            <a:xfrm rot="0">
              <a:off x="0" y="1989235"/>
              <a:ext cx="5558727" cy="3165710"/>
            </a:xfrm>
            <a:prstGeom prst="rect">
              <a:avLst/>
            </a:prstGeom>
          </p:spPr>
          <p:txBody>
            <a:bodyPr anchor="t" rtlCol="false" tIns="0" lIns="0" bIns="0" rIns="0">
              <a:spAutoFit/>
            </a:bodyPr>
            <a:lstStyle/>
            <a:p>
              <a:pPr marL="0" indent="0" lvl="0">
                <a:lnSpc>
                  <a:spcPts val="3166"/>
                </a:lnSpc>
                <a:spcBef>
                  <a:spcPct val="0"/>
                </a:spcBef>
              </a:pPr>
              <a:r>
                <a:rPr lang="en-US" sz="2261">
                  <a:solidFill>
                    <a:srgbClr val="000000"/>
                  </a:solidFill>
                  <a:latin typeface="Fira Sans Light"/>
                </a:rPr>
                <a:t>After installing the Clarity tracking code, Navigate through different pages and interact with elements to ensure that Clarity is capturing user data accurately.</a:t>
              </a:r>
            </a:p>
          </p:txBody>
        </p:sp>
      </p:grpSp>
      <p:grpSp>
        <p:nvGrpSpPr>
          <p:cNvPr name="Group 25" id="25"/>
          <p:cNvGrpSpPr/>
          <p:nvPr/>
        </p:nvGrpSpPr>
        <p:grpSpPr>
          <a:xfrm rot="0">
            <a:off x="8664735" y="4664895"/>
            <a:ext cx="4089378" cy="3861040"/>
            <a:chOff x="0" y="0"/>
            <a:chExt cx="5452503" cy="5148053"/>
          </a:xfrm>
        </p:grpSpPr>
        <p:sp>
          <p:nvSpPr>
            <p:cNvPr name="TextBox 26" id="26"/>
            <p:cNvSpPr txBox="true"/>
            <p:nvPr/>
          </p:nvSpPr>
          <p:spPr>
            <a:xfrm rot="0">
              <a:off x="0" y="0"/>
              <a:ext cx="5452503" cy="1595206"/>
            </a:xfrm>
            <a:prstGeom prst="rect">
              <a:avLst/>
            </a:prstGeom>
          </p:spPr>
          <p:txBody>
            <a:bodyPr anchor="t" rtlCol="false" tIns="0" lIns="0" bIns="0" rIns="0">
              <a:spAutoFit/>
            </a:bodyPr>
            <a:lstStyle/>
            <a:p>
              <a:pPr marL="0" indent="0" lvl="0">
                <a:lnSpc>
                  <a:spcPts val="4759"/>
                </a:lnSpc>
                <a:spcBef>
                  <a:spcPct val="0"/>
                </a:spcBef>
              </a:pPr>
              <a:r>
                <a:rPr lang="en-US" sz="3966">
                  <a:solidFill>
                    <a:srgbClr val="00A181"/>
                  </a:solidFill>
                  <a:latin typeface="Fira Sans Medium"/>
                </a:rPr>
                <a:t>Customize Tracking Settings:</a:t>
              </a:r>
            </a:p>
          </p:txBody>
        </p:sp>
        <p:sp>
          <p:nvSpPr>
            <p:cNvPr name="TextBox 27" id="27"/>
            <p:cNvSpPr txBox="true"/>
            <p:nvPr/>
          </p:nvSpPr>
          <p:spPr>
            <a:xfrm rot="0">
              <a:off x="0" y="1986512"/>
              <a:ext cx="5452503" cy="3161541"/>
            </a:xfrm>
            <a:prstGeom prst="rect">
              <a:avLst/>
            </a:prstGeom>
          </p:spPr>
          <p:txBody>
            <a:bodyPr anchor="t" rtlCol="false" tIns="0" lIns="0" bIns="0" rIns="0">
              <a:spAutoFit/>
            </a:bodyPr>
            <a:lstStyle/>
            <a:p>
              <a:pPr marL="0" indent="0" lvl="0">
                <a:lnSpc>
                  <a:spcPts val="3162"/>
                </a:lnSpc>
                <a:spcBef>
                  <a:spcPct val="0"/>
                </a:spcBef>
              </a:pPr>
              <a:r>
                <a:rPr lang="en-US" sz="2258">
                  <a:solidFill>
                    <a:srgbClr val="000000"/>
                  </a:solidFill>
                  <a:latin typeface="Fira Sans Light"/>
                </a:rPr>
                <a:t> we can enable features like heatmaps, session recordings, and click tracking, and adjust settings such as session duration and data retention periods.</a:t>
              </a:r>
            </a:p>
          </p:txBody>
        </p:sp>
      </p:grpSp>
      <p:sp>
        <p:nvSpPr>
          <p:cNvPr name="TextBox 28" id="28"/>
          <p:cNvSpPr txBox="true"/>
          <p:nvPr/>
        </p:nvSpPr>
        <p:spPr>
          <a:xfrm rot="0">
            <a:off x="1028700" y="328422"/>
            <a:ext cx="10259579" cy="257175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Setup and Configuration</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285074" y="787543"/>
            <a:ext cx="16230600" cy="8237751"/>
            <a:chOff x="0" y="0"/>
            <a:chExt cx="21640800" cy="10983667"/>
          </a:xfrm>
        </p:grpSpPr>
        <p:sp>
          <p:nvSpPr>
            <p:cNvPr name="TextBox 3" id="3"/>
            <p:cNvSpPr txBox="true"/>
            <p:nvPr/>
          </p:nvSpPr>
          <p:spPr>
            <a:xfrm rot="0">
              <a:off x="0" y="3709742"/>
              <a:ext cx="21640800" cy="7273925"/>
            </a:xfrm>
            <a:prstGeom prst="rect">
              <a:avLst/>
            </a:prstGeom>
          </p:spPr>
          <p:txBody>
            <a:bodyPr anchor="t" rtlCol="false" tIns="0" lIns="0" bIns="0" rIns="0">
              <a:spAutoFit/>
            </a:bodyPr>
            <a:lstStyle/>
            <a:p>
              <a:pPr marL="604518" indent="-302259" lvl="1">
                <a:lnSpc>
                  <a:spcPts val="3359"/>
                </a:lnSpc>
                <a:buFont typeface="Arial"/>
                <a:buChar char="•"/>
              </a:pPr>
              <a:r>
                <a:rPr lang="en-US" sz="2799">
                  <a:solidFill>
                    <a:srgbClr val="000000"/>
                  </a:solidFill>
                  <a:latin typeface="Alice Bold"/>
                </a:rPr>
                <a:t> Buttons</a:t>
              </a:r>
              <a:r>
                <a:rPr lang="en-US" sz="2799">
                  <a:solidFill>
                    <a:srgbClr val="000000"/>
                  </a:solidFill>
                  <a:latin typeface="Alice"/>
                </a:rPr>
                <a:t>: Clarity can track clicks on buttons, actions like "Submit," "Save," "Download,"  “Search,” “Text”, etc.</a:t>
              </a:r>
            </a:p>
            <a:p>
              <a:pPr marL="604518" indent="-302259" lvl="1">
                <a:lnSpc>
                  <a:spcPts val="3359"/>
                </a:lnSpc>
                <a:buFont typeface="Arial"/>
                <a:buChar char="•"/>
              </a:pPr>
              <a:r>
                <a:rPr lang="en-US" sz="2799">
                  <a:solidFill>
                    <a:srgbClr val="000000"/>
                  </a:solidFill>
                  <a:latin typeface="Alice"/>
                </a:rPr>
                <a:t> </a:t>
              </a:r>
              <a:r>
                <a:rPr lang="en-US" sz="2799">
                  <a:solidFill>
                    <a:srgbClr val="000000"/>
                  </a:solidFill>
                  <a:latin typeface="Alice Semi-Bold"/>
                </a:rPr>
                <a:t>Links</a:t>
              </a:r>
              <a:r>
                <a:rPr lang="en-US" sz="2799">
                  <a:solidFill>
                    <a:srgbClr val="000000"/>
                  </a:solidFill>
                  <a:latin typeface="Alice"/>
                </a:rPr>
                <a:t>: Clicks on hyperlinks, navigation menus, or any other clickable elements can be tracked to understand user navigation patterns.</a:t>
              </a:r>
            </a:p>
            <a:p>
              <a:pPr marL="604518" indent="-302259" lvl="1">
                <a:lnSpc>
                  <a:spcPts val="3359"/>
                </a:lnSpc>
                <a:buFont typeface="Arial"/>
                <a:buChar char="•"/>
              </a:pPr>
              <a:r>
                <a:rPr lang="en-US" sz="2799">
                  <a:solidFill>
                    <a:srgbClr val="000000"/>
                  </a:solidFill>
                  <a:latin typeface="Alice"/>
                </a:rPr>
                <a:t> </a:t>
              </a:r>
              <a:r>
                <a:rPr lang="en-US" sz="2799">
                  <a:solidFill>
                    <a:srgbClr val="000000"/>
                  </a:solidFill>
                  <a:latin typeface="Alice Semi-Bold"/>
                </a:rPr>
                <a:t>Forms</a:t>
              </a:r>
              <a:r>
                <a:rPr lang="en-US" sz="2799">
                  <a:solidFill>
                    <a:srgbClr val="000000"/>
                  </a:solidFill>
                  <a:latin typeface="Alice"/>
                </a:rPr>
                <a:t>: Interaction with form elements such as text fields, dropdowns, checkboxes, and radio buttons can be monitored to analyze user input and form submission behavior.</a:t>
              </a:r>
            </a:p>
            <a:p>
              <a:pPr marL="604518" indent="-302259" lvl="1">
                <a:lnSpc>
                  <a:spcPts val="3359"/>
                </a:lnSpc>
                <a:buFont typeface="Arial"/>
                <a:buChar char="•"/>
              </a:pPr>
              <a:r>
                <a:rPr lang="en-US" sz="2799">
                  <a:solidFill>
                    <a:srgbClr val="000000"/>
                  </a:solidFill>
                  <a:latin typeface="Alice Bold"/>
                </a:rPr>
                <a:t>Menus and Navigation:</a:t>
              </a:r>
              <a:r>
                <a:rPr lang="en-US" sz="2799">
                  <a:solidFill>
                    <a:srgbClr val="000000"/>
                  </a:solidFill>
                  <a:latin typeface="Alice"/>
                </a:rPr>
                <a:t> Clarity can detect clicks on menu items, navigation bars, tabs, and dropdown menus to understand how users navigate through your website or application.</a:t>
              </a:r>
            </a:p>
            <a:p>
              <a:pPr marL="604518" indent="-302259" lvl="1">
                <a:lnSpc>
                  <a:spcPts val="3359"/>
                </a:lnSpc>
                <a:buFont typeface="Arial"/>
                <a:buChar char="•"/>
              </a:pPr>
              <a:r>
                <a:rPr lang="en-US" sz="2799">
                  <a:solidFill>
                    <a:srgbClr val="000000"/>
                  </a:solidFill>
                  <a:latin typeface="Alice"/>
                </a:rPr>
                <a:t> </a:t>
              </a:r>
              <a:r>
                <a:rPr lang="en-US" sz="2799">
                  <a:solidFill>
                    <a:srgbClr val="000000"/>
                  </a:solidFill>
                  <a:latin typeface="Alice Semi-Bold"/>
                </a:rPr>
                <a:t>Sections and Content Blocks</a:t>
              </a:r>
              <a:r>
                <a:rPr lang="en-US" sz="2799">
                  <a:solidFill>
                    <a:srgbClr val="000000"/>
                  </a:solidFill>
                  <a:latin typeface="Alice"/>
                </a:rPr>
                <a:t>: Tracking user scrolls and clicks within specific sections or content blocks can provide insights into which parts of your website or application users find most interesting or relevant.</a:t>
              </a:r>
            </a:p>
            <a:p>
              <a:pPr marL="604518" indent="-302259" lvl="1">
                <a:lnSpc>
                  <a:spcPts val="3359"/>
                </a:lnSpc>
                <a:spcBef>
                  <a:spcPct val="0"/>
                </a:spcBef>
                <a:buFont typeface="Arial"/>
                <a:buChar char="•"/>
              </a:pPr>
              <a:r>
                <a:rPr lang="en-US" sz="2799">
                  <a:solidFill>
                    <a:srgbClr val="000000"/>
                  </a:solidFill>
                  <a:latin typeface="Alice Bold"/>
                </a:rPr>
                <a:t>External Links and Downloads:</a:t>
              </a:r>
              <a:r>
                <a:rPr lang="en-US" sz="2799">
                  <a:solidFill>
                    <a:srgbClr val="000000"/>
                  </a:solidFill>
                  <a:latin typeface="Alice"/>
                </a:rPr>
                <a:t> Clicks on external links leading to other websites or downloads initiated from the website can be tracked to understand user behavior beyond our site.</a:t>
              </a:r>
            </a:p>
          </p:txBody>
        </p:sp>
        <p:sp>
          <p:nvSpPr>
            <p:cNvPr name="TextBox 4" id="4"/>
            <p:cNvSpPr txBox="true"/>
            <p:nvPr/>
          </p:nvSpPr>
          <p:spPr>
            <a:xfrm rot="0">
              <a:off x="0" y="-9525"/>
              <a:ext cx="21640800" cy="3260725"/>
            </a:xfrm>
            <a:prstGeom prst="rect">
              <a:avLst/>
            </a:prstGeom>
          </p:spPr>
          <p:txBody>
            <a:bodyPr anchor="t" rtlCol="false" tIns="0" lIns="0" bIns="0" rIns="0">
              <a:spAutoFit/>
            </a:bodyPr>
            <a:lstStyle/>
            <a:p>
              <a:pPr>
                <a:lnSpc>
                  <a:spcPts val="9600"/>
                </a:lnSpc>
              </a:pPr>
              <a:r>
                <a:rPr lang="en-US" sz="8000">
                  <a:solidFill>
                    <a:srgbClr val="000000"/>
                  </a:solidFill>
                  <a:latin typeface="Fira Sans Medium"/>
                </a:rPr>
                <a:t>Identifying Key Features  of Application’s interface</a:t>
              </a:r>
            </a:p>
          </p:txBody>
        </p:sp>
      </p:grpSp>
      <p:sp>
        <p:nvSpPr>
          <p:cNvPr name="TextBox 5" id="5"/>
          <p:cNvSpPr txBox="true"/>
          <p:nvPr/>
        </p:nvSpPr>
        <p:spPr>
          <a:xfrm rot="0">
            <a:off x="12027973" y="8968143"/>
            <a:ext cx="5231327" cy="290157"/>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grpSp>
        <p:nvGrpSpPr>
          <p:cNvPr name="Group 6" id="6"/>
          <p:cNvGrpSpPr/>
          <p:nvPr/>
        </p:nvGrpSpPr>
        <p:grpSpPr>
          <a:xfrm rot="0">
            <a:off x="-5098351" y="5686250"/>
            <a:ext cx="6383425" cy="5528076"/>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0">
            <a:off x="-561237" y="9359674"/>
            <a:ext cx="2141618" cy="1854652"/>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3357077" y="8765068"/>
            <a:ext cx="4985461" cy="431743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6005753" y="9416802"/>
            <a:ext cx="3480308" cy="301396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10800000">
            <a:off x="17745907" y="-778789"/>
            <a:ext cx="1798578" cy="155757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10800000">
            <a:off x="-368400" y="9804704"/>
            <a:ext cx="3378391" cy="2925703"/>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Freeform 10" id="10"/>
          <p:cNvSpPr/>
          <p:nvPr/>
        </p:nvSpPr>
        <p:spPr>
          <a:xfrm flipH="false" flipV="false" rot="0">
            <a:off x="1853771" y="1385287"/>
            <a:ext cx="7290229" cy="3336710"/>
          </a:xfrm>
          <a:custGeom>
            <a:avLst/>
            <a:gdLst/>
            <a:ahLst/>
            <a:cxnLst/>
            <a:rect r="r" b="b" t="t" l="l"/>
            <a:pathLst>
              <a:path h="3336710" w="7290229">
                <a:moveTo>
                  <a:pt x="0" y="0"/>
                </a:moveTo>
                <a:lnTo>
                  <a:pt x="7290229" y="0"/>
                </a:lnTo>
                <a:lnTo>
                  <a:pt x="7290229" y="3336710"/>
                </a:lnTo>
                <a:lnTo>
                  <a:pt x="0" y="3336710"/>
                </a:lnTo>
                <a:lnTo>
                  <a:pt x="0" y="0"/>
                </a:lnTo>
                <a:close/>
              </a:path>
            </a:pathLst>
          </a:custGeom>
          <a:blipFill>
            <a:blip r:embed="rId2"/>
            <a:stretch>
              <a:fillRect l="0" t="0" r="-1091" b="-19804"/>
            </a:stretch>
          </a:blipFill>
        </p:spPr>
      </p:sp>
      <p:sp>
        <p:nvSpPr>
          <p:cNvPr name="Freeform 11" id="11"/>
          <p:cNvSpPr/>
          <p:nvPr/>
        </p:nvSpPr>
        <p:spPr>
          <a:xfrm flipH="false" flipV="false" rot="0">
            <a:off x="-60812" y="4879776"/>
            <a:ext cx="7438753" cy="2306333"/>
          </a:xfrm>
          <a:custGeom>
            <a:avLst/>
            <a:gdLst/>
            <a:ahLst/>
            <a:cxnLst/>
            <a:rect r="r" b="b" t="t" l="l"/>
            <a:pathLst>
              <a:path h="2306333" w="7438753">
                <a:moveTo>
                  <a:pt x="0" y="0"/>
                </a:moveTo>
                <a:lnTo>
                  <a:pt x="7438754" y="0"/>
                </a:lnTo>
                <a:lnTo>
                  <a:pt x="7438754" y="2306333"/>
                </a:lnTo>
                <a:lnTo>
                  <a:pt x="0" y="2306333"/>
                </a:lnTo>
                <a:lnTo>
                  <a:pt x="0" y="0"/>
                </a:lnTo>
                <a:close/>
              </a:path>
            </a:pathLst>
          </a:custGeom>
          <a:blipFill>
            <a:blip r:embed="rId3"/>
            <a:stretch>
              <a:fillRect l="0" t="-28362" r="-3066" b="-31141"/>
            </a:stretch>
          </a:blipFill>
        </p:spPr>
      </p:sp>
      <p:sp>
        <p:nvSpPr>
          <p:cNvPr name="Freeform 12" id="12"/>
          <p:cNvSpPr/>
          <p:nvPr/>
        </p:nvSpPr>
        <p:spPr>
          <a:xfrm flipH="false" flipV="false" rot="0">
            <a:off x="3009991" y="7186109"/>
            <a:ext cx="6134009" cy="3157917"/>
          </a:xfrm>
          <a:custGeom>
            <a:avLst/>
            <a:gdLst/>
            <a:ahLst/>
            <a:cxnLst/>
            <a:rect r="r" b="b" t="t" l="l"/>
            <a:pathLst>
              <a:path h="3157917" w="6134009">
                <a:moveTo>
                  <a:pt x="0" y="0"/>
                </a:moveTo>
                <a:lnTo>
                  <a:pt x="6134009" y="0"/>
                </a:lnTo>
                <a:lnTo>
                  <a:pt x="6134009" y="3157917"/>
                </a:lnTo>
                <a:lnTo>
                  <a:pt x="0" y="3157917"/>
                </a:lnTo>
                <a:lnTo>
                  <a:pt x="0" y="0"/>
                </a:lnTo>
                <a:close/>
              </a:path>
            </a:pathLst>
          </a:custGeom>
          <a:blipFill>
            <a:blip r:embed="rId4"/>
            <a:stretch>
              <a:fillRect l="-2695" t="0" r="-5448" b="-2078"/>
            </a:stretch>
          </a:blipFill>
        </p:spPr>
      </p:sp>
      <p:sp>
        <p:nvSpPr>
          <p:cNvPr name="TextBox 13" id="13"/>
          <p:cNvSpPr txBox="true"/>
          <p:nvPr/>
        </p:nvSpPr>
        <p:spPr>
          <a:xfrm rot="0">
            <a:off x="547999" y="108937"/>
            <a:ext cx="6890754" cy="1276350"/>
          </a:xfrm>
          <a:prstGeom prst="rect">
            <a:avLst/>
          </a:prstGeom>
        </p:spPr>
        <p:txBody>
          <a:bodyPr anchor="t" rtlCol="false" tIns="0" lIns="0" bIns="0" rIns="0">
            <a:spAutoFit/>
          </a:bodyPr>
          <a:lstStyle/>
          <a:p>
            <a:pPr>
              <a:lnSpc>
                <a:spcPts val="10079"/>
              </a:lnSpc>
              <a:spcBef>
                <a:spcPct val="0"/>
              </a:spcBef>
            </a:pPr>
            <a:r>
              <a:rPr lang="en-US" sz="8399" spc="-83">
                <a:solidFill>
                  <a:srgbClr val="000000"/>
                </a:solidFill>
                <a:latin typeface="Fira Sans Medium"/>
              </a:rPr>
              <a:t>Data Analysis:</a:t>
            </a:r>
          </a:p>
        </p:txBody>
      </p:sp>
      <p:grpSp>
        <p:nvGrpSpPr>
          <p:cNvPr name="Group 14" id="14"/>
          <p:cNvGrpSpPr/>
          <p:nvPr/>
        </p:nvGrpSpPr>
        <p:grpSpPr>
          <a:xfrm rot="0">
            <a:off x="9473505" y="108937"/>
            <a:ext cx="8272402" cy="10178063"/>
            <a:chOff x="0" y="0"/>
            <a:chExt cx="11029869" cy="13570750"/>
          </a:xfrm>
        </p:grpSpPr>
        <p:sp>
          <p:nvSpPr>
            <p:cNvPr name="TextBox 15" id="15"/>
            <p:cNvSpPr txBox="true"/>
            <p:nvPr/>
          </p:nvSpPr>
          <p:spPr>
            <a:xfrm rot="0">
              <a:off x="0" y="0"/>
              <a:ext cx="11029869" cy="3911600"/>
            </a:xfrm>
            <a:prstGeom prst="rect">
              <a:avLst/>
            </a:prstGeom>
          </p:spPr>
          <p:txBody>
            <a:bodyPr anchor="t" rtlCol="false" tIns="0" lIns="0" bIns="0" rIns="0">
              <a:spAutoFit/>
            </a:bodyPr>
            <a:lstStyle/>
            <a:p>
              <a:pPr>
                <a:lnSpc>
                  <a:spcPts val="3360"/>
                </a:lnSpc>
                <a:spcBef>
                  <a:spcPct val="0"/>
                </a:spcBef>
              </a:pPr>
              <a:r>
                <a:rPr lang="en-US" sz="2800">
                  <a:solidFill>
                    <a:srgbClr val="000000"/>
                  </a:solidFill>
                  <a:latin typeface="Fira Sans Medium"/>
                </a:rPr>
                <a:t>In data analysis by Microsoft Clarity, the dashboard, heatmaps, and recordings play vital roles in providing insights into user interactions with the website or application. Here's how each of these elements contributes to efficiently identifying which buttons and features are clicked and accessed frequently:</a:t>
              </a:r>
            </a:p>
          </p:txBody>
        </p:sp>
        <p:sp>
          <p:nvSpPr>
            <p:cNvPr name="TextBox 16" id="16"/>
            <p:cNvSpPr txBox="true"/>
            <p:nvPr/>
          </p:nvSpPr>
          <p:spPr>
            <a:xfrm rot="0">
              <a:off x="0" y="4260592"/>
              <a:ext cx="11029869" cy="9310159"/>
            </a:xfrm>
            <a:prstGeom prst="rect">
              <a:avLst/>
            </a:prstGeom>
          </p:spPr>
          <p:txBody>
            <a:bodyPr anchor="t" rtlCol="false" tIns="0" lIns="0" bIns="0" rIns="0">
              <a:spAutoFit/>
            </a:bodyPr>
            <a:lstStyle/>
            <a:p>
              <a:pPr>
                <a:lnSpc>
                  <a:spcPts val="3499"/>
                </a:lnSpc>
              </a:pPr>
              <a:r>
                <a:rPr lang="en-US" sz="2499">
                  <a:solidFill>
                    <a:srgbClr val="000000"/>
                  </a:solidFill>
                  <a:latin typeface="Fira Sans Light"/>
                </a:rPr>
                <a:t>Dashboard: It shows various datas like Active time spent, scroll depth, users overview which shows how many unique users and live users are their, Insights shows how much percent of the webpage contains dead clicks, rage clicks, excessive scrolling, and quick backs, then browsers section</a:t>
              </a:r>
              <a:r>
                <a:rPr lang="en-US" sz="2499">
                  <a:solidFill>
                    <a:srgbClr val="000000"/>
                  </a:solidFill>
                  <a:latin typeface="Fira Sans Light"/>
                </a:rPr>
                <a:t> to show in which all browser that website is been accessed.</a:t>
              </a:r>
            </a:p>
            <a:p>
              <a:pPr>
                <a:lnSpc>
                  <a:spcPts val="3499"/>
                </a:lnSpc>
              </a:pPr>
            </a:p>
            <a:p>
              <a:pPr>
                <a:lnSpc>
                  <a:spcPts val="3499"/>
                </a:lnSpc>
              </a:pPr>
              <a:r>
                <a:rPr lang="en-US" sz="2499">
                  <a:solidFill>
                    <a:srgbClr val="000000"/>
                  </a:solidFill>
                  <a:latin typeface="Fira Sans Light"/>
                </a:rPr>
                <a:t>Recording: we can access the recordings of the user’s behaviour in our hosted website. in which we can track the clicks, scroll, time spent in particular sections.</a:t>
              </a:r>
            </a:p>
            <a:p>
              <a:pPr>
                <a:lnSpc>
                  <a:spcPts val="3499"/>
                </a:lnSpc>
              </a:pPr>
            </a:p>
            <a:p>
              <a:pPr>
                <a:lnSpc>
                  <a:spcPts val="3499"/>
                </a:lnSpc>
              </a:pPr>
              <a:r>
                <a:rPr lang="en-US" sz="2499">
                  <a:solidFill>
                    <a:srgbClr val="000000"/>
                  </a:solidFill>
                  <a:latin typeface="Fira Sans Light"/>
                </a:rPr>
                <a:t>Heatmaps: In heatmaps we can get the heat zones, like in which area and features their is maximum of users accessing them, clicking or scrolling.</a:t>
              </a:r>
            </a:p>
            <a:p>
              <a:pPr>
                <a:lnSpc>
                  <a:spcPts val="3499"/>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99660" y="1586437"/>
            <a:ext cx="17539143" cy="6524013"/>
          </a:xfrm>
          <a:prstGeom prst="rect">
            <a:avLst/>
          </a:prstGeom>
        </p:spPr>
        <p:txBody>
          <a:bodyPr anchor="t" rtlCol="false" tIns="0" lIns="0" bIns="0" rIns="0">
            <a:spAutoFit/>
          </a:bodyPr>
          <a:lstStyle/>
          <a:p>
            <a:pPr marL="571942" indent="-285971" lvl="1">
              <a:lnSpc>
                <a:spcPts val="3708"/>
              </a:lnSpc>
              <a:buFont typeface="Arial"/>
              <a:buChar char="•"/>
            </a:pPr>
            <a:r>
              <a:rPr lang="en-US" sz="2649">
                <a:solidFill>
                  <a:srgbClr val="000000"/>
                </a:solidFill>
                <a:latin typeface="Fira Sans Bold"/>
              </a:rPr>
              <a:t>Rage Clicks:</a:t>
            </a:r>
            <a:r>
              <a:rPr lang="en-US" sz="2649">
                <a:solidFill>
                  <a:srgbClr val="000000"/>
                </a:solidFill>
                <a:latin typeface="Fira Sans Light"/>
              </a:rPr>
              <a:t> It refers to instances when a user repeatedly clicks on an element or area of a webpage in frustration or annoyance. These clicks typically occur when the user encounters an unresponsive or malfunctioning element, or a broken link in such as a button that doesn't work or a link that doesn't lead to the expected destination.</a:t>
            </a:r>
          </a:p>
          <a:p>
            <a:pPr marL="571942" indent="-285971" lvl="1">
              <a:lnSpc>
                <a:spcPts val="3708"/>
              </a:lnSpc>
              <a:buFont typeface="Arial"/>
              <a:buChar char="•"/>
            </a:pPr>
            <a:r>
              <a:rPr lang="en-US" sz="2649">
                <a:solidFill>
                  <a:srgbClr val="000000"/>
                </a:solidFill>
                <a:latin typeface="Fira Sans Light"/>
              </a:rPr>
              <a:t> </a:t>
            </a:r>
            <a:r>
              <a:rPr lang="en-US" sz="2649">
                <a:solidFill>
                  <a:srgbClr val="000000"/>
                </a:solidFill>
                <a:latin typeface="Fira Sans Bold"/>
              </a:rPr>
              <a:t>Dead Clicks:</a:t>
            </a:r>
            <a:r>
              <a:rPr lang="en-US" sz="2649">
                <a:solidFill>
                  <a:srgbClr val="000000"/>
                </a:solidFill>
                <a:latin typeface="Fira Sans Light"/>
              </a:rPr>
              <a:t> These are clicks made by users on elements of a webpage that are not interactive or do not have any intended functionality. These clicks typically occur when users mistakenly believe an element, such as an image or non-clickable text, to be interactive or when they expect certain functionality from an element that does not provide it.</a:t>
            </a:r>
          </a:p>
          <a:p>
            <a:pPr marL="571942" indent="-285971" lvl="1">
              <a:lnSpc>
                <a:spcPts val="3708"/>
              </a:lnSpc>
              <a:buFont typeface="Arial"/>
              <a:buChar char="•"/>
            </a:pPr>
            <a:r>
              <a:rPr lang="en-US" sz="2649">
                <a:solidFill>
                  <a:srgbClr val="000000"/>
                </a:solidFill>
                <a:latin typeface="Fira Sans Bold"/>
              </a:rPr>
              <a:t> Quick Backs:</a:t>
            </a:r>
            <a:r>
              <a:rPr lang="en-US" sz="2649">
                <a:solidFill>
                  <a:srgbClr val="000000"/>
                </a:solidFill>
                <a:latin typeface="Fira Sans Light"/>
              </a:rPr>
              <a:t> It refers to a quick navigation option allowing users to return to a previous page or section of a website rapidly, it usually occurs either the users sees any data which is not relevant to them or which is repeated several times,</a:t>
            </a:r>
          </a:p>
          <a:p>
            <a:pPr marL="571942" indent="-285971" lvl="1">
              <a:lnSpc>
                <a:spcPts val="3708"/>
              </a:lnSpc>
              <a:buFont typeface="Arial"/>
              <a:buChar char="•"/>
            </a:pPr>
            <a:r>
              <a:rPr lang="en-US" sz="2649">
                <a:solidFill>
                  <a:srgbClr val="000000"/>
                </a:solidFill>
                <a:latin typeface="Fira Sans Bold"/>
              </a:rPr>
              <a:t> Excessive Scrolling:</a:t>
            </a:r>
            <a:r>
              <a:rPr lang="en-US" sz="2649">
                <a:solidFill>
                  <a:srgbClr val="000000"/>
                </a:solidFill>
                <a:latin typeface="Fira Sans Light"/>
              </a:rPr>
              <a:t> It refers to a user behavior where individuals scroll through a webpage extensively, often beyond the typical or expected amount. For it their can be any reason like lack of interest, confusion, over repeated datas which might not be required.</a:t>
            </a:r>
          </a:p>
        </p:txBody>
      </p:sp>
      <p:grpSp>
        <p:nvGrpSpPr>
          <p:cNvPr name="Group 3" id="3"/>
          <p:cNvGrpSpPr/>
          <p:nvPr/>
        </p:nvGrpSpPr>
        <p:grpSpPr>
          <a:xfrm rot="-10800000">
            <a:off x="16911892" y="9258300"/>
            <a:ext cx="3378391" cy="2534918"/>
            <a:chOff x="0" y="0"/>
            <a:chExt cx="3619627" cy="2715925"/>
          </a:xfrm>
        </p:grpSpPr>
        <p:sp>
          <p:nvSpPr>
            <p:cNvPr name="Freeform 4" id="4"/>
            <p:cNvSpPr/>
            <p:nvPr/>
          </p:nvSpPr>
          <p:spPr>
            <a:xfrm flipH="false" flipV="false" rot="0">
              <a:off x="0" y="0"/>
              <a:ext cx="3619627" cy="2715926"/>
            </a:xfrm>
            <a:custGeom>
              <a:avLst/>
              <a:gdLst/>
              <a:ahLst/>
              <a:cxnLst/>
              <a:rect r="r" b="b" t="t" l="l"/>
              <a:pathLst>
                <a:path h="2715926" w="3619627">
                  <a:moveTo>
                    <a:pt x="3619627" y="1357963"/>
                  </a:moveTo>
                  <a:lnTo>
                    <a:pt x="2714752" y="2715926"/>
                  </a:lnTo>
                  <a:lnTo>
                    <a:pt x="904875" y="2715926"/>
                  </a:lnTo>
                  <a:lnTo>
                    <a:pt x="0" y="1357963"/>
                  </a:lnTo>
                  <a:lnTo>
                    <a:pt x="904875" y="0"/>
                  </a:lnTo>
                  <a:lnTo>
                    <a:pt x="2714625" y="0"/>
                  </a:lnTo>
                  <a:lnTo>
                    <a:pt x="3619627" y="1357963"/>
                  </a:lnTo>
                  <a:close/>
                </a:path>
              </a:pathLst>
            </a:custGeom>
            <a:solidFill>
              <a:srgbClr val="00A181"/>
            </a:solidFill>
          </p:spPr>
        </p:sp>
      </p:grpSp>
      <p:sp>
        <p:nvSpPr>
          <p:cNvPr name="TextBox 5" id="5"/>
          <p:cNvSpPr txBox="true"/>
          <p:nvPr/>
        </p:nvSpPr>
        <p:spPr>
          <a:xfrm rot="0">
            <a:off x="199660" y="404288"/>
            <a:ext cx="17888680" cy="1239300"/>
          </a:xfrm>
          <a:prstGeom prst="rect">
            <a:avLst/>
          </a:prstGeom>
        </p:spPr>
        <p:txBody>
          <a:bodyPr anchor="t" rtlCol="false" tIns="0" lIns="0" bIns="0" rIns="0">
            <a:spAutoFit/>
          </a:bodyPr>
          <a:lstStyle/>
          <a:p>
            <a:pPr>
              <a:lnSpc>
                <a:spcPts val="9712"/>
              </a:lnSpc>
              <a:spcBef>
                <a:spcPct val="0"/>
              </a:spcBef>
            </a:pPr>
            <a:r>
              <a:rPr lang="en-US" sz="8093" spc="-80">
                <a:solidFill>
                  <a:srgbClr val="000000"/>
                </a:solidFill>
                <a:latin typeface="Fira Sans Medium"/>
              </a:rPr>
              <a:t>Some of the Terms in Microsoft clarity</a:t>
            </a:r>
          </a:p>
        </p:txBody>
      </p:sp>
      <p:sp>
        <p:nvSpPr>
          <p:cNvPr name="TextBox 6" id="6"/>
          <p:cNvSpPr txBox="true"/>
          <p:nvPr/>
        </p:nvSpPr>
        <p:spPr>
          <a:xfrm rot="0">
            <a:off x="199660" y="8324071"/>
            <a:ext cx="17745958" cy="1390038"/>
          </a:xfrm>
          <a:prstGeom prst="rect">
            <a:avLst/>
          </a:prstGeom>
        </p:spPr>
        <p:txBody>
          <a:bodyPr anchor="t" rtlCol="false" tIns="0" lIns="0" bIns="0" rIns="0">
            <a:spAutoFit/>
          </a:bodyPr>
          <a:lstStyle/>
          <a:p>
            <a:pPr>
              <a:lnSpc>
                <a:spcPts val="3708"/>
              </a:lnSpc>
            </a:pPr>
            <a:r>
              <a:rPr lang="en-US" sz="2649">
                <a:solidFill>
                  <a:srgbClr val="000000"/>
                </a:solidFill>
                <a:latin typeface="Fira Sans Bold"/>
              </a:rPr>
              <a:t>It's crucial to recognize that any occurrence of excessive scrolling, rage clicks, or dead clicks on a website can indicate potential areas for improvement in the user experience. Addressing these issues is vital to enhancing the overall satisfaction of visitors. and this process only is discussed in further slides by analyzing data by clarity.</a:t>
            </a:r>
          </a:p>
        </p:txBody>
      </p:sp>
      <p:grpSp>
        <p:nvGrpSpPr>
          <p:cNvPr name="Group 7" id="7"/>
          <p:cNvGrpSpPr/>
          <p:nvPr/>
        </p:nvGrpSpPr>
        <p:grpSpPr>
          <a:xfrm rot="-10800000">
            <a:off x="17512946" y="7113762"/>
            <a:ext cx="3378391" cy="2534918"/>
            <a:chOff x="0" y="0"/>
            <a:chExt cx="3619627" cy="2715925"/>
          </a:xfrm>
        </p:grpSpPr>
        <p:sp>
          <p:nvSpPr>
            <p:cNvPr name="Freeform 8" id="8"/>
            <p:cNvSpPr/>
            <p:nvPr/>
          </p:nvSpPr>
          <p:spPr>
            <a:xfrm flipH="false" flipV="false" rot="0">
              <a:off x="0" y="0"/>
              <a:ext cx="3619627" cy="2715926"/>
            </a:xfrm>
            <a:custGeom>
              <a:avLst/>
              <a:gdLst/>
              <a:ahLst/>
              <a:cxnLst/>
              <a:rect r="r" b="b" t="t" l="l"/>
              <a:pathLst>
                <a:path h="2715926" w="3619627">
                  <a:moveTo>
                    <a:pt x="3619627" y="1357963"/>
                  </a:moveTo>
                  <a:lnTo>
                    <a:pt x="2714752" y="2715926"/>
                  </a:lnTo>
                  <a:lnTo>
                    <a:pt x="904875" y="2715926"/>
                  </a:lnTo>
                  <a:lnTo>
                    <a:pt x="0" y="1357963"/>
                  </a:lnTo>
                  <a:lnTo>
                    <a:pt x="904875" y="0"/>
                  </a:lnTo>
                  <a:lnTo>
                    <a:pt x="2714625" y="0"/>
                  </a:lnTo>
                  <a:lnTo>
                    <a:pt x="3619627" y="1357963"/>
                  </a:lnTo>
                  <a:close/>
                </a:path>
              </a:pathLst>
            </a:custGeom>
            <a:solidFill>
              <a:srgbClr val="00A181"/>
            </a:solidFill>
          </p:spPr>
        </p:sp>
      </p:grpSp>
      <p:grpSp>
        <p:nvGrpSpPr>
          <p:cNvPr name="Group 9" id="9"/>
          <p:cNvGrpSpPr/>
          <p:nvPr/>
        </p:nvGrpSpPr>
        <p:grpSpPr>
          <a:xfrm rot="-10800000">
            <a:off x="17259300" y="-1158031"/>
            <a:ext cx="3378391" cy="2534918"/>
            <a:chOff x="0" y="0"/>
            <a:chExt cx="3619627" cy="2715925"/>
          </a:xfrm>
        </p:grpSpPr>
        <p:sp>
          <p:nvSpPr>
            <p:cNvPr name="Freeform 10" id="10"/>
            <p:cNvSpPr/>
            <p:nvPr/>
          </p:nvSpPr>
          <p:spPr>
            <a:xfrm flipH="false" flipV="false" rot="0">
              <a:off x="0" y="0"/>
              <a:ext cx="3619627" cy="2715926"/>
            </a:xfrm>
            <a:custGeom>
              <a:avLst/>
              <a:gdLst/>
              <a:ahLst/>
              <a:cxnLst/>
              <a:rect r="r" b="b" t="t" l="l"/>
              <a:pathLst>
                <a:path h="2715926" w="3619627">
                  <a:moveTo>
                    <a:pt x="3619627" y="1357963"/>
                  </a:moveTo>
                  <a:lnTo>
                    <a:pt x="2714752" y="2715926"/>
                  </a:lnTo>
                  <a:lnTo>
                    <a:pt x="904875" y="2715926"/>
                  </a:lnTo>
                  <a:lnTo>
                    <a:pt x="0" y="1357963"/>
                  </a:lnTo>
                  <a:lnTo>
                    <a:pt x="904875" y="0"/>
                  </a:lnTo>
                  <a:lnTo>
                    <a:pt x="2714625" y="0"/>
                  </a:lnTo>
                  <a:lnTo>
                    <a:pt x="3619627" y="1357963"/>
                  </a:lnTo>
                  <a:close/>
                </a:path>
              </a:pathLst>
            </a:custGeom>
            <a:solidFill>
              <a:srgbClr val="00A181"/>
            </a:solid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427551" y="-3292437"/>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4" id="4"/>
          <p:cNvGrpSpPr/>
          <p:nvPr/>
        </p:nvGrpSpPr>
        <p:grpSpPr>
          <a:xfrm rot="0">
            <a:off x="16940281" y="-1167251"/>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nvGrpSpPr>
          <p:cNvPr name="Group 6" id="6"/>
          <p:cNvGrpSpPr/>
          <p:nvPr/>
        </p:nvGrpSpPr>
        <p:grpSpPr>
          <a:xfrm rot="0">
            <a:off x="172303" y="1310361"/>
            <a:ext cx="17943393" cy="3731338"/>
            <a:chOff x="0" y="0"/>
            <a:chExt cx="2798012" cy="581848"/>
          </a:xfrm>
        </p:grpSpPr>
        <p:sp>
          <p:nvSpPr>
            <p:cNvPr name="Freeform 7" id="7"/>
            <p:cNvSpPr/>
            <p:nvPr/>
          </p:nvSpPr>
          <p:spPr>
            <a:xfrm flipH="false" flipV="false" rot="0">
              <a:off x="0" y="0"/>
              <a:ext cx="2798012" cy="581848"/>
            </a:xfrm>
            <a:custGeom>
              <a:avLst/>
              <a:gdLst/>
              <a:ahLst/>
              <a:cxnLst/>
              <a:rect r="r" b="b" t="t" l="l"/>
              <a:pathLst>
                <a:path h="581848" w="2798012">
                  <a:moveTo>
                    <a:pt x="0" y="0"/>
                  </a:moveTo>
                  <a:lnTo>
                    <a:pt x="2798012" y="0"/>
                  </a:lnTo>
                  <a:lnTo>
                    <a:pt x="2798012" y="581848"/>
                  </a:lnTo>
                  <a:lnTo>
                    <a:pt x="0" y="581848"/>
                  </a:lnTo>
                  <a:close/>
                </a:path>
              </a:pathLst>
            </a:custGeom>
            <a:solidFill>
              <a:srgbClr val="F4F4F4"/>
            </a:solidFill>
          </p:spPr>
        </p:sp>
        <p:sp>
          <p:nvSpPr>
            <p:cNvPr name="TextBox 8" id="8"/>
            <p:cNvSpPr txBox="true"/>
            <p:nvPr/>
          </p:nvSpPr>
          <p:spPr>
            <a:xfrm>
              <a:off x="0" y="-28575"/>
              <a:ext cx="2798012" cy="610423"/>
            </a:xfrm>
            <a:prstGeom prst="rect">
              <a:avLst/>
            </a:prstGeom>
          </p:spPr>
          <p:txBody>
            <a:bodyPr anchor="ctr" rtlCol="false" tIns="254000" lIns="254000" bIns="254000" rIns="254000"/>
            <a:lstStyle/>
            <a:p>
              <a:pPr algn="ctr">
                <a:lnSpc>
                  <a:spcPts val="3379"/>
                </a:lnSpc>
              </a:pPr>
              <a:r>
                <a:rPr lang="en-US" sz="2599">
                  <a:solidFill>
                    <a:srgbClr val="000000"/>
                  </a:solidFill>
                  <a:latin typeface="Fira Sans"/>
                </a:rPr>
                <a:t>To track and note the data of most frequently used features we need to take reference from the data report provided by the microsoft clarity either in dashboard , heatmap, or in recordings.</a:t>
              </a:r>
            </a:p>
            <a:p>
              <a:pPr algn="ctr">
                <a:lnSpc>
                  <a:spcPts val="3379"/>
                </a:lnSpc>
              </a:pPr>
            </a:p>
            <a:p>
              <a:pPr algn="ctr">
                <a:lnSpc>
                  <a:spcPts val="3379"/>
                </a:lnSpc>
              </a:pPr>
              <a:r>
                <a:rPr lang="en-US" sz="2599">
                  <a:solidFill>
                    <a:srgbClr val="000000"/>
                  </a:solidFill>
                  <a:latin typeface="Fira Sans"/>
                </a:rPr>
                <a:t>Suppose lets assume our own demo website in which we have put microsoft clarity’s script to record and analyse data from which we will try to know the most frequently used features, buttons by the users</a:t>
              </a:r>
            </a:p>
            <a:p>
              <a:pPr algn="ctr">
                <a:lnSpc>
                  <a:spcPts val="3379"/>
                </a:lnSpc>
              </a:pPr>
            </a:p>
            <a:p>
              <a:pPr algn="ctr">
                <a:lnSpc>
                  <a:spcPts val="3379"/>
                </a:lnSpc>
              </a:pPr>
            </a:p>
          </p:txBody>
        </p:sp>
      </p:grpSp>
      <p:grpSp>
        <p:nvGrpSpPr>
          <p:cNvPr name="Group 9" id="9"/>
          <p:cNvGrpSpPr/>
          <p:nvPr/>
        </p:nvGrpSpPr>
        <p:grpSpPr>
          <a:xfrm rot="0">
            <a:off x="10377201" y="6035908"/>
            <a:ext cx="7535593" cy="2595295"/>
            <a:chOff x="0" y="0"/>
            <a:chExt cx="1175067" cy="404699"/>
          </a:xfrm>
        </p:grpSpPr>
        <p:sp>
          <p:nvSpPr>
            <p:cNvPr name="Freeform 10" id="10"/>
            <p:cNvSpPr/>
            <p:nvPr/>
          </p:nvSpPr>
          <p:spPr>
            <a:xfrm flipH="false" flipV="false" rot="0">
              <a:off x="0" y="0"/>
              <a:ext cx="1175067" cy="404699"/>
            </a:xfrm>
            <a:custGeom>
              <a:avLst/>
              <a:gdLst/>
              <a:ahLst/>
              <a:cxnLst/>
              <a:rect r="r" b="b" t="t" l="l"/>
              <a:pathLst>
                <a:path h="404699" w="1175067">
                  <a:moveTo>
                    <a:pt x="0" y="0"/>
                  </a:moveTo>
                  <a:lnTo>
                    <a:pt x="1175067" y="0"/>
                  </a:lnTo>
                  <a:lnTo>
                    <a:pt x="1175067" y="404699"/>
                  </a:lnTo>
                  <a:lnTo>
                    <a:pt x="0" y="404699"/>
                  </a:lnTo>
                  <a:close/>
                </a:path>
              </a:pathLst>
            </a:custGeom>
            <a:solidFill>
              <a:srgbClr val="F4F4F4"/>
            </a:solidFill>
          </p:spPr>
        </p:sp>
        <p:sp>
          <p:nvSpPr>
            <p:cNvPr name="TextBox 11" id="11"/>
            <p:cNvSpPr txBox="true"/>
            <p:nvPr/>
          </p:nvSpPr>
          <p:spPr>
            <a:xfrm>
              <a:off x="0" y="-28575"/>
              <a:ext cx="1175067" cy="433274"/>
            </a:xfrm>
            <a:prstGeom prst="rect">
              <a:avLst/>
            </a:prstGeom>
          </p:spPr>
          <p:txBody>
            <a:bodyPr anchor="ctr" rtlCol="false" tIns="254000" lIns="254000" bIns="254000" rIns="254000"/>
            <a:lstStyle/>
            <a:p>
              <a:pPr algn="ctr">
                <a:lnSpc>
                  <a:spcPts val="3250"/>
                </a:lnSpc>
              </a:pPr>
              <a:r>
                <a:rPr lang="en-US" sz="2500">
                  <a:solidFill>
                    <a:srgbClr val="000000"/>
                  </a:solidFill>
                  <a:latin typeface="Fira Sans"/>
                </a:rPr>
                <a:t>Since this is Demo data so we are handling with very less amount of data analysis, so here we can notice that their are some clicks on the nav bar section.</a:t>
              </a:r>
            </a:p>
          </p:txBody>
        </p:sp>
      </p:grpSp>
      <p:grpSp>
        <p:nvGrpSpPr>
          <p:cNvPr name="Group 12" id="12"/>
          <p:cNvGrpSpPr/>
          <p:nvPr/>
        </p:nvGrpSpPr>
        <p:grpSpPr>
          <a:xfrm rot="0">
            <a:off x="-135249" y="4127070"/>
            <a:ext cx="17545150" cy="1404012"/>
            <a:chOff x="0" y="0"/>
            <a:chExt cx="2735912" cy="218935"/>
          </a:xfrm>
        </p:grpSpPr>
        <p:sp>
          <p:nvSpPr>
            <p:cNvPr name="Freeform 13" id="13"/>
            <p:cNvSpPr/>
            <p:nvPr/>
          </p:nvSpPr>
          <p:spPr>
            <a:xfrm flipH="false" flipV="false" rot="0">
              <a:off x="0" y="0"/>
              <a:ext cx="2735912" cy="218935"/>
            </a:xfrm>
            <a:custGeom>
              <a:avLst/>
              <a:gdLst/>
              <a:ahLst/>
              <a:cxnLst/>
              <a:rect r="r" b="b" t="t" l="l"/>
              <a:pathLst>
                <a:path h="218935" w="2735912">
                  <a:moveTo>
                    <a:pt x="0" y="0"/>
                  </a:moveTo>
                  <a:lnTo>
                    <a:pt x="2735912" y="0"/>
                  </a:lnTo>
                  <a:lnTo>
                    <a:pt x="2735912" y="218935"/>
                  </a:lnTo>
                  <a:lnTo>
                    <a:pt x="0" y="218935"/>
                  </a:lnTo>
                  <a:close/>
                </a:path>
              </a:pathLst>
            </a:custGeom>
            <a:solidFill>
              <a:srgbClr val="F4F4F4"/>
            </a:solidFill>
          </p:spPr>
        </p:sp>
        <p:sp>
          <p:nvSpPr>
            <p:cNvPr name="TextBox 14" id="14"/>
            <p:cNvSpPr txBox="true"/>
            <p:nvPr/>
          </p:nvSpPr>
          <p:spPr>
            <a:xfrm>
              <a:off x="0" y="-28575"/>
              <a:ext cx="2735912" cy="247510"/>
            </a:xfrm>
            <a:prstGeom prst="rect">
              <a:avLst/>
            </a:prstGeom>
          </p:spPr>
          <p:txBody>
            <a:bodyPr anchor="ctr" rtlCol="false" tIns="254000" lIns="254000" bIns="254000" rIns="254000"/>
            <a:lstStyle/>
            <a:p>
              <a:pPr algn="ctr" marL="561347" indent="-280674" lvl="1">
                <a:lnSpc>
                  <a:spcPts val="3380"/>
                </a:lnSpc>
                <a:buFont typeface="Arial"/>
                <a:buChar char="•"/>
              </a:pPr>
              <a:r>
                <a:rPr lang="en-US" sz="2600">
                  <a:solidFill>
                    <a:srgbClr val="000000"/>
                  </a:solidFill>
                  <a:latin typeface="Fira Sans Bold"/>
                </a:rPr>
                <a:t>Using Heatmaps for data collection to know in which features and buttons are most frequently clicked by the user</a:t>
              </a:r>
            </a:p>
          </p:txBody>
        </p:sp>
      </p:grpSp>
      <p:sp>
        <p:nvSpPr>
          <p:cNvPr name="Freeform 15" id="15"/>
          <p:cNvSpPr/>
          <p:nvPr/>
        </p:nvSpPr>
        <p:spPr>
          <a:xfrm flipH="false" flipV="false" rot="0">
            <a:off x="214473" y="5404070"/>
            <a:ext cx="9874308" cy="4442592"/>
          </a:xfrm>
          <a:custGeom>
            <a:avLst/>
            <a:gdLst/>
            <a:ahLst/>
            <a:cxnLst/>
            <a:rect r="r" b="b" t="t" l="l"/>
            <a:pathLst>
              <a:path h="4442592" w="9874308">
                <a:moveTo>
                  <a:pt x="0" y="0"/>
                </a:moveTo>
                <a:lnTo>
                  <a:pt x="9874308" y="0"/>
                </a:lnTo>
                <a:lnTo>
                  <a:pt x="9874308" y="4442592"/>
                </a:lnTo>
                <a:lnTo>
                  <a:pt x="0" y="4442592"/>
                </a:lnTo>
                <a:lnTo>
                  <a:pt x="0" y="0"/>
                </a:lnTo>
                <a:close/>
              </a:path>
            </a:pathLst>
          </a:custGeom>
          <a:blipFill>
            <a:blip r:embed="rId2"/>
            <a:stretch>
              <a:fillRect l="-1083" t="-781" r="-6400" b="0"/>
            </a:stretch>
          </a:blipFill>
        </p:spPr>
      </p:sp>
      <p:sp>
        <p:nvSpPr>
          <p:cNvPr name="TextBox 16" id="16"/>
          <p:cNvSpPr txBox="true"/>
          <p:nvPr/>
        </p:nvSpPr>
        <p:spPr>
          <a:xfrm rot="0">
            <a:off x="769716" y="396622"/>
            <a:ext cx="16854658" cy="913738"/>
          </a:xfrm>
          <a:prstGeom prst="rect">
            <a:avLst/>
          </a:prstGeom>
        </p:spPr>
        <p:txBody>
          <a:bodyPr anchor="t" rtlCol="false" tIns="0" lIns="0" bIns="0" rIns="0">
            <a:spAutoFit/>
          </a:bodyPr>
          <a:lstStyle/>
          <a:p>
            <a:pPr marL="0" indent="0" lvl="0">
              <a:lnSpc>
                <a:spcPts val="7393"/>
              </a:lnSpc>
              <a:spcBef>
                <a:spcPct val="0"/>
              </a:spcBef>
            </a:pPr>
            <a:r>
              <a:rPr lang="en-US" sz="5687" spc="-56">
                <a:solidFill>
                  <a:srgbClr val="000000"/>
                </a:solidFill>
                <a:latin typeface="Fira Sans Medium"/>
              </a:rPr>
              <a:t> Insights on the most frequently used features</a:t>
            </a:r>
          </a:p>
        </p:txBody>
      </p:sp>
      <p:sp>
        <p:nvSpPr>
          <p:cNvPr name="TextBox 17" id="17"/>
          <p:cNvSpPr txBox="true"/>
          <p:nvPr/>
        </p:nvSpPr>
        <p:spPr>
          <a:xfrm rot="0">
            <a:off x="15372444" y="1146232"/>
            <a:ext cx="2037457" cy="290158"/>
          </a:xfrm>
          <a:prstGeom prst="rect">
            <a:avLst/>
          </a:prstGeom>
        </p:spPr>
        <p:txBody>
          <a:bodyPr anchor="t" rtlCol="false" tIns="0" lIns="0" bIns="0" rIns="0">
            <a:spAutoFit/>
          </a:bodyPr>
          <a:lstStyle/>
          <a:p>
            <a:pPr algn="r">
              <a:lnSpc>
                <a:spcPts val="2380"/>
              </a:lnSpc>
              <a:spcBef>
                <a:spcPct val="0"/>
              </a:spcBef>
            </a:pPr>
            <a:r>
              <a:rPr lang="en-US" sz="1700">
                <a:solidFill>
                  <a:srgbClr val="F4F4F4"/>
                </a:solidFill>
                <a:latin typeface="Fira Sans"/>
              </a:rPr>
              <a:t>Back to Agenda Page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5423585" y="-5785306"/>
            <a:ext cx="9822161" cy="6226137"/>
            <a:chOff x="0" y="0"/>
            <a:chExt cx="8474859" cy="5372100"/>
          </a:xfrm>
        </p:grpSpPr>
        <p:sp>
          <p:nvSpPr>
            <p:cNvPr name="Freeform 3" id="3"/>
            <p:cNvSpPr/>
            <p:nvPr/>
          </p:nvSpPr>
          <p:spPr>
            <a:xfrm flipH="false" flipV="false" rot="0">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name="Group 4" id="4"/>
          <p:cNvGrpSpPr/>
          <p:nvPr/>
        </p:nvGrpSpPr>
        <p:grpSpPr>
          <a:xfrm rot="0">
            <a:off x="-904398" y="9258300"/>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nvGrpSpPr>
          <p:cNvPr name="Group 6" id="6"/>
          <p:cNvGrpSpPr/>
          <p:nvPr/>
        </p:nvGrpSpPr>
        <p:grpSpPr>
          <a:xfrm rot="0">
            <a:off x="0" y="440831"/>
            <a:ext cx="10828572" cy="1569799"/>
            <a:chOff x="0" y="0"/>
            <a:chExt cx="1688559" cy="244787"/>
          </a:xfrm>
        </p:grpSpPr>
        <p:sp>
          <p:nvSpPr>
            <p:cNvPr name="Freeform 7" id="7"/>
            <p:cNvSpPr/>
            <p:nvPr/>
          </p:nvSpPr>
          <p:spPr>
            <a:xfrm flipH="false" flipV="false" rot="0">
              <a:off x="0" y="0"/>
              <a:ext cx="1688559" cy="244787"/>
            </a:xfrm>
            <a:custGeom>
              <a:avLst/>
              <a:gdLst/>
              <a:ahLst/>
              <a:cxnLst/>
              <a:rect r="r" b="b" t="t" l="l"/>
              <a:pathLst>
                <a:path h="244787" w="1688559">
                  <a:moveTo>
                    <a:pt x="0" y="0"/>
                  </a:moveTo>
                  <a:lnTo>
                    <a:pt x="1688559" y="0"/>
                  </a:lnTo>
                  <a:lnTo>
                    <a:pt x="1688559" y="244787"/>
                  </a:lnTo>
                  <a:lnTo>
                    <a:pt x="0" y="244787"/>
                  </a:lnTo>
                  <a:close/>
                </a:path>
              </a:pathLst>
            </a:custGeom>
            <a:solidFill>
              <a:srgbClr val="F4F4F4"/>
            </a:solidFill>
          </p:spPr>
        </p:sp>
        <p:sp>
          <p:nvSpPr>
            <p:cNvPr name="TextBox 8" id="8"/>
            <p:cNvSpPr txBox="true"/>
            <p:nvPr/>
          </p:nvSpPr>
          <p:spPr>
            <a:xfrm>
              <a:off x="0" y="-28575"/>
              <a:ext cx="1688559" cy="273362"/>
            </a:xfrm>
            <a:prstGeom prst="rect">
              <a:avLst/>
            </a:prstGeom>
          </p:spPr>
          <p:txBody>
            <a:bodyPr anchor="ctr" rtlCol="false" tIns="254000" lIns="254000" bIns="254000" rIns="254000"/>
            <a:lstStyle/>
            <a:p>
              <a:pPr algn="ctr">
                <a:lnSpc>
                  <a:spcPts val="3380"/>
                </a:lnSpc>
              </a:pPr>
              <a:r>
                <a:rPr lang="en-US" sz="2600">
                  <a:solidFill>
                    <a:srgbClr val="000000"/>
                  </a:solidFill>
                  <a:latin typeface="Fira Sans"/>
                </a:rPr>
                <a:t>Here we can see some clicks on the Experience, and Education Feature. </a:t>
              </a:r>
            </a:p>
          </p:txBody>
        </p:sp>
      </p:grpSp>
      <p:sp>
        <p:nvSpPr>
          <p:cNvPr name="Freeform 9" id="9"/>
          <p:cNvSpPr/>
          <p:nvPr/>
        </p:nvSpPr>
        <p:spPr>
          <a:xfrm flipH="false" flipV="false" rot="0">
            <a:off x="10219684" y="450551"/>
            <a:ext cx="7715802" cy="3395594"/>
          </a:xfrm>
          <a:custGeom>
            <a:avLst/>
            <a:gdLst/>
            <a:ahLst/>
            <a:cxnLst/>
            <a:rect r="r" b="b" t="t" l="l"/>
            <a:pathLst>
              <a:path h="3395594" w="7715802">
                <a:moveTo>
                  <a:pt x="0" y="0"/>
                </a:moveTo>
                <a:lnTo>
                  <a:pt x="7715802" y="0"/>
                </a:lnTo>
                <a:lnTo>
                  <a:pt x="7715802" y="3395594"/>
                </a:lnTo>
                <a:lnTo>
                  <a:pt x="0" y="3395594"/>
                </a:lnTo>
                <a:lnTo>
                  <a:pt x="0" y="0"/>
                </a:lnTo>
                <a:close/>
              </a:path>
            </a:pathLst>
          </a:custGeom>
          <a:blipFill>
            <a:blip r:embed="rId2"/>
            <a:stretch>
              <a:fillRect l="0" t="-1718" r="0" b="-1718"/>
            </a:stretch>
          </a:blipFill>
        </p:spPr>
      </p:sp>
      <p:sp>
        <p:nvSpPr>
          <p:cNvPr name="Freeform 10" id="10"/>
          <p:cNvSpPr/>
          <p:nvPr/>
        </p:nvSpPr>
        <p:spPr>
          <a:xfrm flipH="false" flipV="false" rot="0">
            <a:off x="443321" y="1803303"/>
            <a:ext cx="8209538" cy="3671030"/>
          </a:xfrm>
          <a:custGeom>
            <a:avLst/>
            <a:gdLst/>
            <a:ahLst/>
            <a:cxnLst/>
            <a:rect r="r" b="b" t="t" l="l"/>
            <a:pathLst>
              <a:path h="3671030" w="8209538">
                <a:moveTo>
                  <a:pt x="0" y="0"/>
                </a:moveTo>
                <a:lnTo>
                  <a:pt x="8209538" y="0"/>
                </a:lnTo>
                <a:lnTo>
                  <a:pt x="8209538" y="3671030"/>
                </a:lnTo>
                <a:lnTo>
                  <a:pt x="0" y="3671030"/>
                </a:lnTo>
                <a:lnTo>
                  <a:pt x="0" y="0"/>
                </a:lnTo>
                <a:close/>
              </a:path>
            </a:pathLst>
          </a:custGeom>
          <a:blipFill>
            <a:blip r:embed="rId3"/>
            <a:stretch>
              <a:fillRect l="-621" t="0" r="-8335" b="0"/>
            </a:stretch>
          </a:blipFill>
        </p:spPr>
      </p:sp>
      <p:grpSp>
        <p:nvGrpSpPr>
          <p:cNvPr name="Group 11" id="11"/>
          <p:cNvGrpSpPr/>
          <p:nvPr/>
        </p:nvGrpSpPr>
        <p:grpSpPr>
          <a:xfrm rot="0">
            <a:off x="1028700" y="5474333"/>
            <a:ext cx="15413578" cy="5477533"/>
            <a:chOff x="0" y="0"/>
            <a:chExt cx="2403524" cy="854142"/>
          </a:xfrm>
        </p:grpSpPr>
        <p:sp>
          <p:nvSpPr>
            <p:cNvPr name="Freeform 12" id="12"/>
            <p:cNvSpPr/>
            <p:nvPr/>
          </p:nvSpPr>
          <p:spPr>
            <a:xfrm flipH="false" flipV="false" rot="0">
              <a:off x="0" y="0"/>
              <a:ext cx="2403524" cy="854142"/>
            </a:xfrm>
            <a:custGeom>
              <a:avLst/>
              <a:gdLst/>
              <a:ahLst/>
              <a:cxnLst/>
              <a:rect r="r" b="b" t="t" l="l"/>
              <a:pathLst>
                <a:path h="854142" w="2403524">
                  <a:moveTo>
                    <a:pt x="0" y="0"/>
                  </a:moveTo>
                  <a:lnTo>
                    <a:pt x="2403524" y="0"/>
                  </a:lnTo>
                  <a:lnTo>
                    <a:pt x="2403524" y="854142"/>
                  </a:lnTo>
                  <a:lnTo>
                    <a:pt x="0" y="854142"/>
                  </a:lnTo>
                  <a:close/>
                </a:path>
              </a:pathLst>
            </a:custGeom>
            <a:solidFill>
              <a:srgbClr val="F4F4F4"/>
            </a:solidFill>
          </p:spPr>
        </p:sp>
        <p:sp>
          <p:nvSpPr>
            <p:cNvPr name="TextBox 13" id="13"/>
            <p:cNvSpPr txBox="true"/>
            <p:nvPr/>
          </p:nvSpPr>
          <p:spPr>
            <a:xfrm>
              <a:off x="0" y="-28575"/>
              <a:ext cx="2403524" cy="882717"/>
            </a:xfrm>
            <a:prstGeom prst="rect">
              <a:avLst/>
            </a:prstGeom>
          </p:spPr>
          <p:txBody>
            <a:bodyPr anchor="ctr" rtlCol="false" tIns="254000" lIns="254000" bIns="254000" rIns="254000"/>
            <a:lstStyle/>
            <a:p>
              <a:pPr>
                <a:lnSpc>
                  <a:spcPts val="3380"/>
                </a:lnSpc>
              </a:pPr>
              <a:r>
                <a:rPr lang="en-US" sz="2600">
                  <a:solidFill>
                    <a:srgbClr val="000000"/>
                  </a:solidFill>
                  <a:latin typeface="Fira Sans"/>
                </a:rPr>
                <a:t>Above all are the clicks which shows the features which is most frequently used by the users.</a:t>
              </a:r>
            </a:p>
            <a:p>
              <a:pPr marL="561347" indent="-280674" lvl="1">
                <a:lnSpc>
                  <a:spcPts val="3380"/>
                </a:lnSpc>
                <a:buFont typeface="Arial"/>
                <a:buChar char="•"/>
              </a:pPr>
              <a:r>
                <a:rPr lang="en-US" sz="2600">
                  <a:solidFill>
                    <a:srgbClr val="000000"/>
                  </a:solidFill>
                  <a:latin typeface="Fira Sans"/>
                </a:rPr>
                <a:t>Users on desktop devices scrolled down the page until the end, but only 23.1% of them reached the 100% scroll depth.</a:t>
              </a:r>
            </a:p>
            <a:p>
              <a:pPr marL="561347" indent="-280674" lvl="1">
                <a:lnSpc>
                  <a:spcPts val="3380"/>
                </a:lnSpc>
                <a:buFont typeface="Arial"/>
                <a:buChar char="•"/>
              </a:pPr>
              <a:r>
                <a:rPr lang="en-US" sz="2600">
                  <a:solidFill>
                    <a:srgbClr val="000000"/>
                  </a:solidFill>
                  <a:latin typeface="Fira Sans"/>
                </a:rPr>
                <a:t>Users on desktop devices clicked mostly on the </a:t>
              </a:r>
            </a:p>
            <a:p>
              <a:pPr>
                <a:lnSpc>
                  <a:spcPts val="3380"/>
                </a:lnSpc>
              </a:pPr>
              <a:r>
                <a:rPr lang="en-US" sz="2600">
                  <a:solidFill>
                    <a:srgbClr val="000000"/>
                  </a:solidFill>
                  <a:latin typeface="Fira Sans"/>
                </a:rPr>
                <a:t>       </a:t>
              </a:r>
              <a:r>
                <a:rPr lang="en-US" sz="2600" u="sng">
                  <a:solidFill>
                    <a:srgbClr val="000000"/>
                  </a:solidFill>
                  <a:latin typeface="Fira Sans"/>
                  <a:ea typeface="Fira Sans"/>
                  <a:hlinkClick r:id="rId4" tooltip="https://clarity.microsoft.com/projects/view/kzfg0anz27/heatmaps?hash=qrvlvy04"/>
                </a:rPr>
                <a:t>Made by Priyanshu Sharma 😊</a:t>
              </a:r>
            </a:p>
            <a:p>
              <a:pPr marL="561347" indent="-280674" lvl="1">
                <a:lnSpc>
                  <a:spcPts val="3380"/>
                </a:lnSpc>
                <a:buFont typeface="Arial"/>
                <a:buChar char="•"/>
              </a:pPr>
              <a:r>
                <a:rPr lang="en-US" sz="2600">
                  <a:solidFill>
                    <a:srgbClr val="000000"/>
                  </a:solidFill>
                  <a:latin typeface="Fira Sans"/>
                </a:rPr>
                <a:t> text at the bottom of the page, which is a dead click.</a:t>
              </a:r>
            </a:p>
            <a:p>
              <a:pPr marL="561347" indent="-280674" lvl="1">
                <a:lnSpc>
                  <a:spcPts val="3380"/>
                </a:lnSpc>
                <a:buFont typeface="Arial"/>
                <a:buChar char="•"/>
              </a:pPr>
              <a:r>
                <a:rPr lang="en-US" sz="2600">
                  <a:solidFill>
                    <a:srgbClr val="000000"/>
                  </a:solidFill>
                  <a:latin typeface="Fira Sans"/>
                </a:rPr>
                <a:t>Users on desktop devices also clicked on the </a:t>
              </a:r>
              <a:r>
                <a:rPr lang="en-US" sz="2600" u="sng">
                  <a:solidFill>
                    <a:srgbClr val="000000"/>
                  </a:solidFill>
                  <a:latin typeface="Fira Sans"/>
                  <a:hlinkClick r:id="rId5" tooltip="https://clarity.microsoft.com/projects/view/kzfg0anz27/heatmaps?hash=4kx6h5fgu"/>
                </a:rPr>
                <a:t>Real estate website</a:t>
              </a:r>
              <a:r>
                <a:rPr lang="en-US" sz="2600">
                  <a:solidFill>
                    <a:srgbClr val="000000"/>
                  </a:solidFill>
                  <a:latin typeface="Fira Sans"/>
                </a:rPr>
                <a:t> project, the </a:t>
              </a:r>
              <a:r>
                <a:rPr lang="en-US" sz="2600" u="sng">
                  <a:solidFill>
                    <a:srgbClr val="000000"/>
                  </a:solidFill>
                  <a:latin typeface="Fira Sans"/>
                  <a:hlinkClick r:id="rId6" tooltip="https://clarity.microsoft.com/projects/view/kzfg0anz27/heatmaps?hash=5eouvqfb3"/>
                </a:rPr>
                <a:t>Certificates</a:t>
              </a:r>
              <a:r>
                <a:rPr lang="en-US" sz="2600">
                  <a:solidFill>
                    <a:srgbClr val="000000"/>
                  </a:solidFill>
                  <a:latin typeface="Fira Sans"/>
                </a:rPr>
                <a:t> section, the </a:t>
              </a:r>
              <a:r>
                <a:rPr lang="en-US" sz="2600" u="sng">
                  <a:solidFill>
                    <a:srgbClr val="000000"/>
                  </a:solidFill>
                  <a:latin typeface="Fira Sans"/>
                  <a:hlinkClick r:id="rId7" tooltip="https://clarity.microsoft.com/projects/view/kzfg0anz27/heatmaps?hash=61egh353w"/>
                </a:rPr>
                <a:t>About</a:t>
              </a:r>
              <a:r>
                <a:rPr lang="en-US" sz="2600">
                  <a:solidFill>
                    <a:srgbClr val="000000"/>
                  </a:solidFill>
                  <a:latin typeface="Fira Sans"/>
                </a:rPr>
                <a:t> section, and the </a:t>
              </a:r>
              <a:r>
                <a:rPr lang="en-US" sz="2600" u="sng">
                  <a:solidFill>
                    <a:srgbClr val="000000"/>
                  </a:solidFill>
                  <a:latin typeface="Fira Sans"/>
                  <a:hlinkClick r:id="rId8" tooltip="https://clarity.microsoft.com/projects/view/kzfg0anz27/heatmaps?hash=rmtuzdht"/>
                </a:rPr>
                <a:t>Portfolio</a:t>
              </a:r>
              <a:r>
                <a:rPr lang="en-US" sz="2600">
                  <a:solidFill>
                    <a:srgbClr val="000000"/>
                  </a:solidFill>
                  <a:latin typeface="Fira Sans"/>
                </a:rPr>
                <a:t> title (which are also dead clicks).</a:t>
              </a:r>
            </a:p>
            <a:p>
              <a:pPr>
                <a:lnSpc>
                  <a:spcPts val="3380"/>
                </a:lnSpc>
              </a:pPr>
            </a:p>
          </p:txBody>
        </p:sp>
      </p:grpSp>
      <p:grpSp>
        <p:nvGrpSpPr>
          <p:cNvPr name="Group 14" id="14"/>
          <p:cNvGrpSpPr/>
          <p:nvPr/>
        </p:nvGrpSpPr>
        <p:grpSpPr>
          <a:xfrm rot="0">
            <a:off x="8652859" y="3846145"/>
            <a:ext cx="7524928" cy="1835515"/>
            <a:chOff x="0" y="0"/>
            <a:chExt cx="1173404" cy="286222"/>
          </a:xfrm>
        </p:grpSpPr>
        <p:sp>
          <p:nvSpPr>
            <p:cNvPr name="Freeform 15" id="15"/>
            <p:cNvSpPr/>
            <p:nvPr/>
          </p:nvSpPr>
          <p:spPr>
            <a:xfrm flipH="false" flipV="false" rot="0">
              <a:off x="0" y="0"/>
              <a:ext cx="1173404" cy="286222"/>
            </a:xfrm>
            <a:custGeom>
              <a:avLst/>
              <a:gdLst/>
              <a:ahLst/>
              <a:cxnLst/>
              <a:rect r="r" b="b" t="t" l="l"/>
              <a:pathLst>
                <a:path h="286222" w="1173404">
                  <a:moveTo>
                    <a:pt x="0" y="0"/>
                  </a:moveTo>
                  <a:lnTo>
                    <a:pt x="1173404" y="0"/>
                  </a:lnTo>
                  <a:lnTo>
                    <a:pt x="1173404" y="286222"/>
                  </a:lnTo>
                  <a:lnTo>
                    <a:pt x="0" y="286222"/>
                  </a:lnTo>
                  <a:close/>
                </a:path>
              </a:pathLst>
            </a:custGeom>
            <a:solidFill>
              <a:srgbClr val="F4F4F4"/>
            </a:solidFill>
          </p:spPr>
        </p:sp>
        <p:sp>
          <p:nvSpPr>
            <p:cNvPr name="TextBox 16" id="16"/>
            <p:cNvSpPr txBox="true"/>
            <p:nvPr/>
          </p:nvSpPr>
          <p:spPr>
            <a:xfrm>
              <a:off x="0" y="-28575"/>
              <a:ext cx="1173404" cy="314797"/>
            </a:xfrm>
            <a:prstGeom prst="rect">
              <a:avLst/>
            </a:prstGeom>
          </p:spPr>
          <p:txBody>
            <a:bodyPr anchor="ctr" rtlCol="false" tIns="254000" lIns="254000" bIns="254000" rIns="254000"/>
            <a:lstStyle/>
            <a:p>
              <a:pPr algn="ctr">
                <a:lnSpc>
                  <a:spcPts val="3380"/>
                </a:lnSpc>
              </a:pPr>
              <a:r>
                <a:rPr lang="en-US" sz="2600">
                  <a:solidFill>
                    <a:srgbClr val="000000"/>
                  </a:solidFill>
                  <a:latin typeface="Fira Sans"/>
                </a:rPr>
                <a:t>Here we can see some clicks on the forms section, see more button , on submit button.</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DAF8ZvcviRI</dc:identifier>
  <dcterms:modified xsi:type="dcterms:W3CDTF">2011-08-01T06:04:30Z</dcterms:modified>
  <cp:revision>1</cp:revision>
  <dc:title>Here we can see some clicks on the forms section, see more button , on submit button.</dc:title>
</cp:coreProperties>
</file>

<file path=docProps/thumbnail.jpeg>
</file>